
<file path=[Content_Types].xml><?xml version="1.0" encoding="utf-8"?>
<Types xmlns="http://schemas.openxmlformats.org/package/2006/content-types">
  <Default Extension="jfif" ContentType="image/jpeg"/>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
  </p:notesMasterIdLst>
  <p:sldIdLst>
    <p:sldId id="256" r:id="rId2"/>
    <p:sldId id="257" r:id="rId3"/>
    <p:sldId id="258" r:id="rId4"/>
    <p:sldId id="259" r:id="rId5"/>
    <p:sldId id="260"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93857A3-9173-454D-99B3-2B276B761610}" v="9" dt="2024-02-24T22:25:02.66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5359" autoAdjust="0"/>
  </p:normalViewPr>
  <p:slideViewPr>
    <p:cSldViewPr snapToGrid="0">
      <p:cViewPr varScale="1">
        <p:scale>
          <a:sx n="54" d="100"/>
          <a:sy n="54" d="100"/>
        </p:scale>
        <p:origin x="917" y="48"/>
      </p:cViewPr>
      <p:guideLst/>
    </p:cSldViewPr>
  </p:slideViewPr>
  <p:notesTextViewPr>
    <p:cViewPr>
      <p:scale>
        <a:sx n="1" d="1"/>
        <a:sy n="1" d="1"/>
      </p:scale>
      <p:origin x="0" y="0"/>
    </p:cViewPr>
  </p:notesTextViewPr>
  <p:notesViewPr>
    <p:cSldViewPr snapToGrid="0">
      <p:cViewPr varScale="1">
        <p:scale>
          <a:sx n="62" d="100"/>
          <a:sy n="62" d="100"/>
        </p:scale>
        <p:origin x="3226" y="7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jfif>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D1A8DE-C66D-4A35-AC5D-168BB4B5754E}" type="datetimeFigureOut">
              <a:rPr lang="en-CA" smtClean="0"/>
              <a:t>2024-02-25</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C73F82-8C7D-4EF7-8027-A090534E5256}" type="slidenum">
              <a:rPr lang="en-CA" smtClean="0"/>
              <a:t>‹#›</a:t>
            </a:fld>
            <a:endParaRPr lang="en-CA"/>
          </a:p>
        </p:txBody>
      </p:sp>
    </p:spTree>
    <p:extLst>
      <p:ext uri="{BB962C8B-B14F-4D97-AF65-F5344CB8AC3E}">
        <p14:creationId xmlns:p14="http://schemas.microsoft.com/office/powerpoint/2010/main" val="28884966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111111"/>
                </a:solidFill>
                <a:effectLst/>
                <a:latin typeface="-apple-system"/>
              </a:rPr>
              <a:t>Understanding the Misuse of Gift Cards in Scams</a:t>
            </a:r>
            <a:endParaRPr lang="en-US" b="0" i="0" dirty="0">
              <a:solidFill>
                <a:srgbClr val="111111"/>
              </a:solidFill>
              <a:effectLst/>
              <a:latin typeface="-apple-system"/>
            </a:endParaRPr>
          </a:p>
          <a:p>
            <a:pPr algn="l"/>
            <a:r>
              <a:rPr lang="en-US" b="0" i="0" dirty="0">
                <a:solidFill>
                  <a:srgbClr val="111111"/>
                </a:solidFill>
                <a:effectLst/>
                <a:latin typeface="-apple-system"/>
              </a:rPr>
              <a:t>Gift cards are a popular and convenient way to give a present to friends and family. However, they have also become a tool for scammers. It’s important to recognize that no legitimate issue, whether it’s a debt, tax, or legal problem, is ever resolved by paying with gift cards.</a:t>
            </a:r>
          </a:p>
          <a:p>
            <a:pPr algn="l"/>
            <a:endParaRPr lang="en-US" b="1" i="0" dirty="0">
              <a:solidFill>
                <a:srgbClr val="111111"/>
              </a:solidFill>
              <a:effectLst/>
              <a:latin typeface="-apple-system"/>
            </a:endParaRPr>
          </a:p>
          <a:p>
            <a:pPr algn="l"/>
            <a:r>
              <a:rPr lang="en-US" b="1" i="0" dirty="0">
                <a:solidFill>
                  <a:srgbClr val="111111"/>
                </a:solidFill>
                <a:effectLst/>
                <a:latin typeface="-apple-system"/>
              </a:rPr>
              <a:t>Why Gift Cards Aren’t a Solution:</a:t>
            </a:r>
            <a:endParaRPr lang="en-US" b="0" i="0" dirty="0">
              <a:solidFill>
                <a:srgbClr val="111111"/>
              </a:solidFill>
              <a:effectLst/>
              <a:latin typeface="-apple-system"/>
            </a:endParaRPr>
          </a:p>
          <a:p>
            <a:pPr marL="171450" indent="-171450" algn="l">
              <a:buFont typeface="Arial" panose="020B0604020202020204" pitchFamily="34" charset="0"/>
              <a:buChar char="•"/>
            </a:pPr>
            <a:r>
              <a:rPr lang="en-US" b="1" i="0" dirty="0">
                <a:solidFill>
                  <a:srgbClr val="111111"/>
                </a:solidFill>
                <a:effectLst/>
                <a:latin typeface="-apple-system"/>
              </a:rPr>
              <a:t>Untraceable</a:t>
            </a:r>
            <a:r>
              <a:rPr lang="en-US" b="0" i="0" dirty="0">
                <a:solidFill>
                  <a:srgbClr val="111111"/>
                </a:solidFill>
                <a:effectLst/>
                <a:latin typeface="-apple-system"/>
              </a:rPr>
              <a:t>: Once the gift card information is shared, it’s nearly impossible to track where the money goes.</a:t>
            </a:r>
          </a:p>
          <a:p>
            <a:pPr marL="171450" indent="-171450" algn="l">
              <a:buFont typeface="Arial" panose="020B0604020202020204" pitchFamily="34" charset="0"/>
              <a:buChar char="•"/>
            </a:pPr>
            <a:r>
              <a:rPr lang="en-US" b="1" i="0" dirty="0">
                <a:solidFill>
                  <a:srgbClr val="111111"/>
                </a:solidFill>
                <a:effectLst/>
                <a:latin typeface="-apple-system"/>
              </a:rPr>
              <a:t>Irreversible</a:t>
            </a:r>
            <a:r>
              <a:rPr lang="en-US" b="0" i="0" dirty="0">
                <a:solidFill>
                  <a:srgbClr val="111111"/>
                </a:solidFill>
                <a:effectLst/>
                <a:latin typeface="-apple-system"/>
              </a:rPr>
              <a:t>: Payments made with gift cards cannot be reversed or refunded.</a:t>
            </a:r>
          </a:p>
          <a:p>
            <a:pPr marL="171450" indent="-171450" algn="l">
              <a:buFont typeface="Arial" panose="020B0604020202020204" pitchFamily="34" charset="0"/>
              <a:buChar char="•"/>
            </a:pPr>
            <a:r>
              <a:rPr lang="en-US" b="1" i="0" dirty="0">
                <a:solidFill>
                  <a:srgbClr val="111111"/>
                </a:solidFill>
                <a:effectLst/>
                <a:latin typeface="-apple-system"/>
              </a:rPr>
              <a:t>Anonymity</a:t>
            </a:r>
            <a:r>
              <a:rPr lang="en-US" b="0" i="0" dirty="0">
                <a:solidFill>
                  <a:srgbClr val="111111"/>
                </a:solidFill>
                <a:effectLst/>
                <a:latin typeface="-apple-system"/>
              </a:rPr>
              <a:t>: Scammers prefer gift cards because they can remain anonymous while collecting funds.</a:t>
            </a:r>
          </a:p>
          <a:p>
            <a:pPr algn="l"/>
            <a:endParaRPr lang="en-US" b="1" i="0" dirty="0">
              <a:solidFill>
                <a:srgbClr val="111111"/>
              </a:solidFill>
              <a:effectLst/>
              <a:latin typeface="-apple-system"/>
            </a:endParaRPr>
          </a:p>
          <a:p>
            <a:pPr algn="l"/>
            <a:r>
              <a:rPr lang="en-US" b="1" i="0" dirty="0">
                <a:solidFill>
                  <a:srgbClr val="111111"/>
                </a:solidFill>
                <a:effectLst/>
                <a:latin typeface="-apple-system"/>
              </a:rPr>
              <a:t>Remember:</a:t>
            </a:r>
            <a:r>
              <a:rPr lang="en-US" b="0" i="0" dirty="0">
                <a:solidFill>
                  <a:srgbClr val="111111"/>
                </a:solidFill>
                <a:effectLst/>
                <a:latin typeface="-apple-system"/>
              </a:rPr>
              <a:t> If you’re ever asked to make a payment using gift cards, it’s a strong sign of a scam. Legitimate organizations do not operate by asking for payments in gift cards. Always approach such requests with skepticism and verify the situation through official channels.</a:t>
            </a:r>
          </a:p>
        </p:txBody>
      </p:sp>
      <p:sp>
        <p:nvSpPr>
          <p:cNvPr id="4" name="Slide Number Placeholder 3"/>
          <p:cNvSpPr>
            <a:spLocks noGrp="1"/>
          </p:cNvSpPr>
          <p:nvPr>
            <p:ph type="sldNum" sz="quarter" idx="5"/>
          </p:nvPr>
        </p:nvSpPr>
        <p:spPr/>
        <p:txBody>
          <a:bodyPr/>
          <a:lstStyle/>
          <a:p>
            <a:fld id="{F5C73F82-8C7D-4EF7-8027-A090534E5256}" type="slidenum">
              <a:rPr lang="en-CA" smtClean="0"/>
              <a:t>2</a:t>
            </a:fld>
            <a:endParaRPr lang="en-CA"/>
          </a:p>
        </p:txBody>
      </p:sp>
    </p:spTree>
    <p:extLst>
      <p:ext uri="{BB962C8B-B14F-4D97-AF65-F5344CB8AC3E}">
        <p14:creationId xmlns:p14="http://schemas.microsoft.com/office/powerpoint/2010/main" val="38712128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ECECEC"/>
                </a:solidFill>
                <a:effectLst/>
                <a:latin typeface="Söhne"/>
              </a:rPr>
              <a:t>Navigating the Perils of the Family Emergency Scam</a:t>
            </a:r>
          </a:p>
          <a:p>
            <a:pPr algn="l"/>
            <a:r>
              <a:rPr lang="en-US" b="0" i="0" dirty="0">
                <a:solidFill>
                  <a:srgbClr val="ECECEC"/>
                </a:solidFill>
                <a:effectLst/>
                <a:latin typeface="Söhne"/>
              </a:rPr>
              <a:t>The family emergency scam is a deceptive tactic where imposters pose as kin in distress, seeking immediate financial assistance. These ploys prey on emotions and urgency to manipulate victims.</a:t>
            </a:r>
          </a:p>
          <a:p>
            <a:pPr algn="l"/>
            <a:endParaRPr lang="en-US" b="0" i="0" dirty="0">
              <a:solidFill>
                <a:srgbClr val="ECECEC"/>
              </a:solidFill>
              <a:effectLst/>
              <a:latin typeface="Söhne"/>
            </a:endParaRPr>
          </a:p>
          <a:p>
            <a:pPr algn="l"/>
            <a:r>
              <a:rPr lang="en-US" b="1" i="0" dirty="0">
                <a:solidFill>
                  <a:srgbClr val="ECECEC"/>
                </a:solidFill>
                <a:effectLst/>
                <a:latin typeface="Söhne"/>
              </a:rPr>
              <a:t>Identifying Warning Signs:</a:t>
            </a:r>
          </a:p>
          <a:p>
            <a:pPr marL="171450" indent="-171450" algn="l">
              <a:buFont typeface="Arial" panose="020B0604020202020204" pitchFamily="34" charset="0"/>
              <a:buChar char="•"/>
            </a:pPr>
            <a:r>
              <a:rPr lang="en-US" b="0" i="0" dirty="0">
                <a:solidFill>
                  <a:srgbClr val="ECECEC"/>
                </a:solidFill>
                <a:effectLst/>
                <a:latin typeface="Söhne"/>
              </a:rPr>
              <a:t>Sudden financial appeals.</a:t>
            </a:r>
          </a:p>
          <a:p>
            <a:pPr marL="171450" indent="-171450" algn="l">
              <a:buFont typeface="Arial" panose="020B0604020202020204" pitchFamily="34" charset="0"/>
              <a:buChar char="•"/>
            </a:pPr>
            <a:r>
              <a:rPr lang="en-US" b="0" i="0" dirty="0">
                <a:solidFill>
                  <a:srgbClr val="ECECEC"/>
                </a:solidFill>
                <a:effectLst/>
                <a:latin typeface="Söhne"/>
              </a:rPr>
              <a:t>Warnings against contacting other relatives.</a:t>
            </a:r>
          </a:p>
          <a:p>
            <a:pPr marL="171450" indent="-171450" algn="l">
              <a:buFont typeface="Arial" panose="020B0604020202020204" pitchFamily="34" charset="0"/>
              <a:buChar char="•"/>
            </a:pPr>
            <a:r>
              <a:rPr lang="en-US" b="0" i="0" dirty="0">
                <a:solidFill>
                  <a:srgbClr val="ECECEC"/>
                </a:solidFill>
                <a:effectLst/>
                <a:latin typeface="Söhne"/>
              </a:rPr>
              <a:t>Calls for confidentiality.</a:t>
            </a:r>
          </a:p>
          <a:p>
            <a:pPr marL="0" indent="0" algn="l">
              <a:buFont typeface="Arial" panose="020B0604020202020204" pitchFamily="34" charset="0"/>
              <a:buNone/>
            </a:pPr>
            <a:endParaRPr lang="en-US" b="0" i="0" dirty="0">
              <a:solidFill>
                <a:srgbClr val="ECECEC"/>
              </a:solidFill>
              <a:effectLst/>
              <a:latin typeface="Söhne"/>
            </a:endParaRPr>
          </a:p>
          <a:p>
            <a:pPr algn="l"/>
            <a:r>
              <a:rPr lang="en-US" b="1" i="0" dirty="0">
                <a:solidFill>
                  <a:srgbClr val="ECECEC"/>
                </a:solidFill>
                <a:effectLst/>
                <a:latin typeface="Söhne"/>
              </a:rPr>
              <a:t>Safeguarding Against Deception:</a:t>
            </a:r>
          </a:p>
          <a:p>
            <a:pPr marL="171450" indent="-171450" algn="l">
              <a:buFont typeface="Arial" panose="020B0604020202020204" pitchFamily="34" charset="0"/>
              <a:buChar char="•"/>
            </a:pPr>
            <a:r>
              <a:rPr lang="en-US" b="0" i="0" dirty="0">
                <a:solidFill>
                  <a:srgbClr val="ECECEC"/>
                </a:solidFill>
                <a:effectLst/>
                <a:latin typeface="Söhne"/>
              </a:rPr>
              <a:t>Confirm the identity of the individual by direct communication.</a:t>
            </a:r>
          </a:p>
          <a:p>
            <a:pPr marL="171450" indent="-171450" algn="l">
              <a:buFont typeface="Arial" panose="020B0604020202020204" pitchFamily="34" charset="0"/>
              <a:buChar char="•"/>
            </a:pPr>
            <a:r>
              <a:rPr lang="en-US" b="0" i="0" dirty="0">
                <a:solidFill>
                  <a:srgbClr val="ECECEC"/>
                </a:solidFill>
                <a:effectLst/>
                <a:latin typeface="Söhne"/>
              </a:rPr>
              <a:t>Contact the alleged family member in jeopardy using reliable contact details.</a:t>
            </a:r>
          </a:p>
          <a:p>
            <a:pPr marL="171450" indent="-171450" algn="l">
              <a:buFont typeface="Arial" panose="020B0604020202020204" pitchFamily="34" charset="0"/>
              <a:buChar char="•"/>
            </a:pPr>
            <a:r>
              <a:rPr lang="en-US" b="0" i="0" dirty="0">
                <a:solidFill>
                  <a:srgbClr val="ECECEC"/>
                </a:solidFill>
                <a:effectLst/>
                <a:latin typeface="Söhne"/>
              </a:rPr>
              <a:t>Maintain skepticism towards any sudden financial solicitations received via phone or email.</a:t>
            </a:r>
          </a:p>
          <a:p>
            <a:pPr marL="0" indent="0" algn="l">
              <a:buFont typeface="Arial" panose="020B0604020202020204" pitchFamily="34" charset="0"/>
              <a:buNone/>
            </a:pPr>
            <a:endParaRPr lang="en-US" b="0" i="0" dirty="0">
              <a:solidFill>
                <a:srgbClr val="ECECEC"/>
              </a:solidFill>
              <a:effectLst/>
              <a:latin typeface="Söhne"/>
            </a:endParaRPr>
          </a:p>
          <a:p>
            <a:pPr algn="l"/>
            <a:r>
              <a:rPr lang="en-US" b="1" i="0" dirty="0">
                <a:solidFill>
                  <a:srgbClr val="ECECEC"/>
                </a:solidFill>
                <a:effectLst/>
                <a:latin typeface="Söhne"/>
              </a:rPr>
              <a:t>Recommended Responses:</a:t>
            </a:r>
          </a:p>
          <a:p>
            <a:pPr marL="171450" indent="-171450" algn="l">
              <a:buFont typeface="Arial" panose="020B0604020202020204" pitchFamily="34" charset="0"/>
              <a:buChar char="•"/>
            </a:pPr>
            <a:r>
              <a:rPr lang="en-US" b="0" i="0" dirty="0">
                <a:solidFill>
                  <a:srgbClr val="ECECEC"/>
                </a:solidFill>
                <a:effectLst/>
                <a:latin typeface="Söhne"/>
              </a:rPr>
              <a:t>Terminate the call and redial using a verified number.</a:t>
            </a:r>
          </a:p>
          <a:p>
            <a:pPr marL="171450" indent="-171450" algn="l">
              <a:buFont typeface="Arial" panose="020B0604020202020204" pitchFamily="34" charset="0"/>
              <a:buChar char="•"/>
            </a:pPr>
            <a:r>
              <a:rPr lang="en-US" b="0" i="0" dirty="0">
                <a:solidFill>
                  <a:srgbClr val="ECECEC"/>
                </a:solidFill>
                <a:effectLst/>
                <a:latin typeface="Söhne"/>
              </a:rPr>
              <a:t>Notify law enforcement of the attempted fraud.</a:t>
            </a:r>
          </a:p>
          <a:p>
            <a:pPr marL="171450" indent="-171450" algn="l">
              <a:buFont typeface="Arial" panose="020B0604020202020204" pitchFamily="34" charset="0"/>
              <a:buChar char="•"/>
            </a:pPr>
            <a:r>
              <a:rPr lang="en-US" b="0" i="0" dirty="0">
                <a:solidFill>
                  <a:srgbClr val="ECECEC"/>
                </a:solidFill>
                <a:effectLst/>
                <a:latin typeface="Söhne"/>
              </a:rPr>
              <a:t>Inform kin and acquaintances of the scam's characteristics.</a:t>
            </a:r>
          </a:p>
          <a:p>
            <a:pPr algn="l"/>
            <a:endParaRPr lang="en-US" b="0" i="0" dirty="0">
              <a:solidFill>
                <a:srgbClr val="ECECEC"/>
              </a:solidFill>
              <a:effectLst/>
              <a:latin typeface="Söhne"/>
            </a:endParaRPr>
          </a:p>
          <a:p>
            <a:pPr algn="l"/>
            <a:r>
              <a:rPr lang="en-US" b="1" i="0" dirty="0">
                <a:solidFill>
                  <a:srgbClr val="ECECEC"/>
                </a:solidFill>
                <a:effectLst/>
                <a:latin typeface="Söhne"/>
              </a:rPr>
              <a:t>Keep in mind: </a:t>
            </a:r>
            <a:r>
              <a:rPr lang="en-US" b="0" i="0" dirty="0">
                <a:solidFill>
                  <a:srgbClr val="ECECEC"/>
                </a:solidFill>
                <a:effectLst/>
                <a:latin typeface="Söhne"/>
              </a:rPr>
              <a:t>Genuine emergencies involving loved ones are rarely solved with secrecy and immediate payments. Trusted entities never solicit secrecy or impromptu financial contributions via telephone or electronic mail. Exercise caution and seek confirmation through recognized and official means.</a:t>
            </a:r>
          </a:p>
          <a:p>
            <a:pPr algn="l"/>
            <a:endParaRPr lang="en-US" b="0" i="0" dirty="0">
              <a:solidFill>
                <a:srgbClr val="ECECEC"/>
              </a:solidFill>
              <a:effectLst/>
              <a:latin typeface="Söhne"/>
            </a:endParaRPr>
          </a:p>
        </p:txBody>
      </p:sp>
      <p:sp>
        <p:nvSpPr>
          <p:cNvPr id="4" name="Slide Number Placeholder 3"/>
          <p:cNvSpPr>
            <a:spLocks noGrp="1"/>
          </p:cNvSpPr>
          <p:nvPr>
            <p:ph type="sldNum" sz="quarter" idx="5"/>
          </p:nvPr>
        </p:nvSpPr>
        <p:spPr/>
        <p:txBody>
          <a:bodyPr/>
          <a:lstStyle/>
          <a:p>
            <a:fld id="{F5C73F82-8C7D-4EF7-8027-A090534E5256}" type="slidenum">
              <a:rPr lang="en-CA" smtClean="0"/>
              <a:t>3</a:t>
            </a:fld>
            <a:endParaRPr lang="en-CA"/>
          </a:p>
        </p:txBody>
      </p:sp>
    </p:spTree>
    <p:extLst>
      <p:ext uri="{BB962C8B-B14F-4D97-AF65-F5344CB8AC3E}">
        <p14:creationId xmlns:p14="http://schemas.microsoft.com/office/powerpoint/2010/main" val="21173816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ECECEC"/>
                </a:solidFill>
                <a:effectLst/>
                <a:latin typeface="Söhne"/>
              </a:rPr>
              <a:t>The Evolution of Scams with AI Technology</a:t>
            </a:r>
          </a:p>
          <a:p>
            <a:pPr algn="l"/>
            <a:r>
              <a:rPr lang="en-US" b="0" i="0" dirty="0">
                <a:solidFill>
                  <a:srgbClr val="ECECEC"/>
                </a:solidFill>
                <a:effectLst/>
                <a:latin typeface="Söhne"/>
              </a:rPr>
              <a:t>As voice cloning and text-to-speech technologies rapidly progress, they pave the way for more sophisticated forms of deception.</a:t>
            </a:r>
          </a:p>
          <a:p>
            <a:pPr algn="l"/>
            <a:endParaRPr lang="en-US" b="0" i="0" dirty="0">
              <a:solidFill>
                <a:srgbClr val="ECECEC"/>
              </a:solidFill>
              <a:effectLst/>
              <a:latin typeface="Söhne"/>
            </a:endParaRPr>
          </a:p>
          <a:p>
            <a:pPr algn="l"/>
            <a:r>
              <a:rPr lang="en-US" b="1" i="0" dirty="0">
                <a:solidFill>
                  <a:srgbClr val="ECECEC"/>
                </a:solidFill>
                <a:effectLst/>
                <a:latin typeface="Söhne"/>
              </a:rPr>
              <a:t>Authentic Imitations:</a:t>
            </a:r>
          </a:p>
          <a:p>
            <a:pPr marL="171450" indent="-171450" algn="l">
              <a:buFont typeface="Arial" panose="020B0604020202020204" pitchFamily="34" charset="0"/>
              <a:buChar char="•"/>
            </a:pPr>
            <a:r>
              <a:rPr lang="en-US" b="0" i="0" dirty="0">
                <a:solidFill>
                  <a:srgbClr val="ECECEC"/>
                </a:solidFill>
                <a:effectLst/>
                <a:latin typeface="Söhne"/>
              </a:rPr>
              <a:t>These advancements enable the creation of highly believable vocal doubles of actual individuals.</a:t>
            </a:r>
          </a:p>
          <a:p>
            <a:pPr algn="l"/>
            <a:endParaRPr lang="en-US" b="0" i="0" dirty="0">
              <a:solidFill>
                <a:srgbClr val="ECECEC"/>
              </a:solidFill>
              <a:effectLst/>
              <a:latin typeface="Söhne"/>
            </a:endParaRPr>
          </a:p>
          <a:p>
            <a:pPr algn="l"/>
            <a:r>
              <a:rPr lang="en-US" b="1" i="0" dirty="0">
                <a:solidFill>
                  <a:srgbClr val="ECECEC"/>
                </a:solidFill>
                <a:effectLst/>
                <a:latin typeface="Söhne"/>
              </a:rPr>
              <a:t>Heightened Scam Potential:</a:t>
            </a:r>
          </a:p>
          <a:p>
            <a:pPr marL="171450" indent="-171450" algn="l">
              <a:buFont typeface="Arial" panose="020B0604020202020204" pitchFamily="34" charset="0"/>
              <a:buChar char="•"/>
            </a:pPr>
            <a:r>
              <a:rPr lang="en-US" b="0" i="0" dirty="0">
                <a:solidFill>
                  <a:srgbClr val="ECECEC"/>
                </a:solidFill>
                <a:effectLst/>
                <a:latin typeface="Söhne"/>
              </a:rPr>
              <a:t>Such lifelike imitations are increasingly utilized by fraudsters to pose as others, complicating the task of distinguishing authenticity.</a:t>
            </a:r>
          </a:p>
          <a:p>
            <a:pPr algn="l"/>
            <a:r>
              <a:rPr lang="en-US" b="0" i="0" dirty="0">
                <a:solidFill>
                  <a:srgbClr val="ECECEC"/>
                </a:solidFill>
                <a:effectLst/>
                <a:latin typeface="Söhne"/>
              </a:rPr>
              <a:t>Pressing Deceit:</a:t>
            </a:r>
          </a:p>
          <a:p>
            <a:pPr marL="171450" indent="-171450" algn="l">
              <a:buFont typeface="Arial" panose="020B0604020202020204" pitchFamily="34" charset="0"/>
              <a:buChar char="•"/>
            </a:pPr>
            <a:r>
              <a:rPr lang="en-US" b="0" i="0" dirty="0">
                <a:solidFill>
                  <a:srgbClr val="ECECEC"/>
                </a:solidFill>
                <a:effectLst/>
                <a:latin typeface="Söhne"/>
              </a:rPr>
              <a:t>Scams involving AI-generated voices typically infuse a sense of immediate action, urging recipients to respond hastily, often without proper verification.</a:t>
            </a:r>
          </a:p>
          <a:p>
            <a:pPr algn="l"/>
            <a:endParaRPr lang="en-US" b="0" i="0" dirty="0">
              <a:solidFill>
                <a:srgbClr val="ECECEC"/>
              </a:solidFill>
              <a:effectLst/>
              <a:latin typeface="Söhne"/>
            </a:endParaRPr>
          </a:p>
          <a:p>
            <a:pPr algn="l"/>
            <a:r>
              <a:rPr lang="en-US" b="1" i="0" dirty="0">
                <a:solidFill>
                  <a:srgbClr val="ECECEC"/>
                </a:solidFill>
                <a:effectLst/>
                <a:latin typeface="Söhne"/>
              </a:rPr>
              <a:t>Defensive Strategies:</a:t>
            </a:r>
          </a:p>
          <a:p>
            <a:pPr marL="171450" indent="-171450" algn="l">
              <a:buFont typeface="Arial" panose="020B0604020202020204" pitchFamily="34" charset="0"/>
              <a:buChar char="•"/>
            </a:pPr>
            <a:r>
              <a:rPr lang="en-US" b="0" i="0" dirty="0">
                <a:solidFill>
                  <a:srgbClr val="ECECEC"/>
                </a:solidFill>
                <a:effectLst/>
                <a:latin typeface="Söhne"/>
              </a:rPr>
              <a:t>It is critical to authenticate the identity of anyone requesting information or funds, especially if the request is unexpected. Verification should be sought through trusted, independent means.</a:t>
            </a:r>
          </a:p>
        </p:txBody>
      </p:sp>
      <p:sp>
        <p:nvSpPr>
          <p:cNvPr id="4" name="Slide Number Placeholder 3"/>
          <p:cNvSpPr>
            <a:spLocks noGrp="1"/>
          </p:cNvSpPr>
          <p:nvPr>
            <p:ph type="sldNum" sz="quarter" idx="5"/>
          </p:nvPr>
        </p:nvSpPr>
        <p:spPr/>
        <p:txBody>
          <a:bodyPr/>
          <a:lstStyle/>
          <a:p>
            <a:fld id="{F5C73F82-8C7D-4EF7-8027-A090534E5256}" type="slidenum">
              <a:rPr lang="en-CA" smtClean="0"/>
              <a:t>4</a:t>
            </a:fld>
            <a:endParaRPr lang="en-CA"/>
          </a:p>
        </p:txBody>
      </p:sp>
    </p:spTree>
    <p:extLst>
      <p:ext uri="{BB962C8B-B14F-4D97-AF65-F5344CB8AC3E}">
        <p14:creationId xmlns:p14="http://schemas.microsoft.com/office/powerpoint/2010/main" val="6228509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5DAF960-B9F8-4542-976D-1F87215FD561}" type="datetimeFigureOut">
              <a:rPr lang="en-CA" smtClean="0"/>
              <a:t>2024-02-25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BFFA561-22B2-4318-BDA8-4C8DF84FAFFB}" type="slidenum">
              <a:rPr lang="en-CA" smtClean="0"/>
              <a:t>‹#›</a:t>
            </a:fld>
            <a:endParaRPr lang="en-CA"/>
          </a:p>
        </p:txBody>
      </p:sp>
    </p:spTree>
    <p:extLst>
      <p:ext uri="{BB962C8B-B14F-4D97-AF65-F5344CB8AC3E}">
        <p14:creationId xmlns:p14="http://schemas.microsoft.com/office/powerpoint/2010/main" val="18904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5DAF960-B9F8-4542-976D-1F87215FD561}" type="datetimeFigureOut">
              <a:rPr lang="en-CA" smtClean="0"/>
              <a:t>2024-02-25</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DBFFA561-22B2-4318-BDA8-4C8DF84FAFFB}" type="slidenum">
              <a:rPr lang="en-CA" smtClean="0"/>
              <a:t>‹#›</a:t>
            </a:fld>
            <a:endParaRPr lang="en-CA"/>
          </a:p>
        </p:txBody>
      </p:sp>
    </p:spTree>
    <p:extLst>
      <p:ext uri="{BB962C8B-B14F-4D97-AF65-F5344CB8AC3E}">
        <p14:creationId xmlns:p14="http://schemas.microsoft.com/office/powerpoint/2010/main" val="17464810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5DAF960-B9F8-4542-976D-1F87215FD561}" type="datetimeFigureOut">
              <a:rPr lang="en-CA" smtClean="0"/>
              <a:t>2024-02-25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BFFA561-22B2-4318-BDA8-4C8DF84FAFFB}" type="slidenum">
              <a:rPr lang="en-CA" smtClean="0"/>
              <a:t>‹#›</a:t>
            </a:fld>
            <a:endParaRPr lang="en-CA"/>
          </a:p>
        </p:txBody>
      </p:sp>
    </p:spTree>
    <p:extLst>
      <p:ext uri="{BB962C8B-B14F-4D97-AF65-F5344CB8AC3E}">
        <p14:creationId xmlns:p14="http://schemas.microsoft.com/office/powerpoint/2010/main" val="10825323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5DAF960-B9F8-4542-976D-1F87215FD561}" type="datetimeFigureOut">
              <a:rPr lang="en-CA" smtClean="0"/>
              <a:t>2024-02-25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BFFA561-22B2-4318-BDA8-4C8DF84FAFFB}" type="slidenum">
              <a:rPr lang="en-CA" smtClean="0"/>
              <a:t>‹#›</a:t>
            </a:fld>
            <a:endParaRPr lang="en-CA"/>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6181453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5DAF960-B9F8-4542-976D-1F87215FD561}" type="datetimeFigureOut">
              <a:rPr lang="en-CA" smtClean="0"/>
              <a:t>2024-02-25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BFFA561-22B2-4318-BDA8-4C8DF84FAFFB}" type="slidenum">
              <a:rPr lang="en-CA" smtClean="0"/>
              <a:t>‹#›</a:t>
            </a:fld>
            <a:endParaRPr lang="en-CA"/>
          </a:p>
        </p:txBody>
      </p:sp>
    </p:spTree>
    <p:extLst>
      <p:ext uri="{BB962C8B-B14F-4D97-AF65-F5344CB8AC3E}">
        <p14:creationId xmlns:p14="http://schemas.microsoft.com/office/powerpoint/2010/main" val="32727403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5DAF960-B9F8-4542-976D-1F87215FD561}" type="datetimeFigureOut">
              <a:rPr lang="en-CA" smtClean="0"/>
              <a:t>2024-02-25</a:t>
            </a:fld>
            <a:endParaRPr lang="en-CA"/>
          </a:p>
        </p:txBody>
      </p:sp>
      <p:sp>
        <p:nvSpPr>
          <p:cNvPr id="4"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BFFA561-22B2-4318-BDA8-4C8DF84FAFFB}" type="slidenum">
              <a:rPr lang="en-CA" smtClean="0"/>
              <a:t>‹#›</a:t>
            </a:fld>
            <a:endParaRPr lang="en-CA"/>
          </a:p>
        </p:txBody>
      </p:sp>
    </p:spTree>
    <p:extLst>
      <p:ext uri="{BB962C8B-B14F-4D97-AF65-F5344CB8AC3E}">
        <p14:creationId xmlns:p14="http://schemas.microsoft.com/office/powerpoint/2010/main" val="9381562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5DAF960-B9F8-4542-976D-1F87215FD561}" type="datetimeFigureOut">
              <a:rPr lang="en-CA" smtClean="0"/>
              <a:t>2024-02-25</a:t>
            </a:fld>
            <a:endParaRPr lang="en-CA"/>
          </a:p>
        </p:txBody>
      </p:sp>
      <p:sp>
        <p:nvSpPr>
          <p:cNvPr id="4"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BFFA561-22B2-4318-BDA8-4C8DF84FAFFB}" type="slidenum">
              <a:rPr lang="en-CA" smtClean="0"/>
              <a:t>‹#›</a:t>
            </a:fld>
            <a:endParaRPr lang="en-CA"/>
          </a:p>
        </p:txBody>
      </p:sp>
    </p:spTree>
    <p:extLst>
      <p:ext uri="{BB962C8B-B14F-4D97-AF65-F5344CB8AC3E}">
        <p14:creationId xmlns:p14="http://schemas.microsoft.com/office/powerpoint/2010/main" val="34823145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DAF960-B9F8-4542-976D-1F87215FD561}" type="datetimeFigureOut">
              <a:rPr lang="en-CA" smtClean="0"/>
              <a:t>2024-02-25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BFFA561-22B2-4318-BDA8-4C8DF84FAFFB}" type="slidenum">
              <a:rPr lang="en-CA" smtClean="0"/>
              <a:t>‹#›</a:t>
            </a:fld>
            <a:endParaRPr lang="en-CA"/>
          </a:p>
        </p:txBody>
      </p:sp>
    </p:spTree>
    <p:extLst>
      <p:ext uri="{BB962C8B-B14F-4D97-AF65-F5344CB8AC3E}">
        <p14:creationId xmlns:p14="http://schemas.microsoft.com/office/powerpoint/2010/main" val="16323835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DAF960-B9F8-4542-976D-1F87215FD561}" type="datetimeFigureOut">
              <a:rPr lang="en-CA" smtClean="0"/>
              <a:t>2024-02-25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BFFA561-22B2-4318-BDA8-4C8DF84FAFFB}" type="slidenum">
              <a:rPr lang="en-CA" smtClean="0"/>
              <a:t>‹#›</a:t>
            </a:fld>
            <a:endParaRPr lang="en-CA"/>
          </a:p>
        </p:txBody>
      </p:sp>
    </p:spTree>
    <p:extLst>
      <p:ext uri="{BB962C8B-B14F-4D97-AF65-F5344CB8AC3E}">
        <p14:creationId xmlns:p14="http://schemas.microsoft.com/office/powerpoint/2010/main" val="20526022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B5DAF960-B9F8-4542-976D-1F87215FD561}" type="datetimeFigureOut">
              <a:rPr lang="en-CA" smtClean="0"/>
              <a:t>2024-02-25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BFFA561-22B2-4318-BDA8-4C8DF84FAFFB}" type="slidenum">
              <a:rPr lang="en-CA" smtClean="0"/>
              <a:t>‹#›</a:t>
            </a:fld>
            <a:endParaRPr lang="en-CA"/>
          </a:p>
        </p:txBody>
      </p:sp>
    </p:spTree>
    <p:extLst>
      <p:ext uri="{BB962C8B-B14F-4D97-AF65-F5344CB8AC3E}">
        <p14:creationId xmlns:p14="http://schemas.microsoft.com/office/powerpoint/2010/main" val="20538425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5DAF960-B9F8-4542-976D-1F87215FD561}" type="datetimeFigureOut">
              <a:rPr lang="en-CA" smtClean="0"/>
              <a:t>2024-02-25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BFFA561-22B2-4318-BDA8-4C8DF84FAFFB}" type="slidenum">
              <a:rPr lang="en-CA" smtClean="0"/>
              <a:t>‹#›</a:t>
            </a:fld>
            <a:endParaRPr lang="en-CA"/>
          </a:p>
        </p:txBody>
      </p:sp>
    </p:spTree>
    <p:extLst>
      <p:ext uri="{BB962C8B-B14F-4D97-AF65-F5344CB8AC3E}">
        <p14:creationId xmlns:p14="http://schemas.microsoft.com/office/powerpoint/2010/main" val="720632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5DAF960-B9F8-4542-976D-1F87215FD561}" type="datetimeFigureOut">
              <a:rPr lang="en-CA" smtClean="0"/>
              <a:t>2024-02-25</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DBFFA561-22B2-4318-BDA8-4C8DF84FAFFB}" type="slidenum">
              <a:rPr lang="en-CA" smtClean="0"/>
              <a:t>‹#›</a:t>
            </a:fld>
            <a:endParaRPr lang="en-CA"/>
          </a:p>
        </p:txBody>
      </p:sp>
    </p:spTree>
    <p:extLst>
      <p:ext uri="{BB962C8B-B14F-4D97-AF65-F5344CB8AC3E}">
        <p14:creationId xmlns:p14="http://schemas.microsoft.com/office/powerpoint/2010/main" val="22779584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5DAF960-B9F8-4542-976D-1F87215FD561}" type="datetimeFigureOut">
              <a:rPr lang="en-CA" smtClean="0"/>
              <a:t>2024-02-25</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DBFFA561-22B2-4318-BDA8-4C8DF84FAFFB}" type="slidenum">
              <a:rPr lang="en-CA" smtClean="0"/>
              <a:t>‹#›</a:t>
            </a:fld>
            <a:endParaRPr lang="en-CA"/>
          </a:p>
        </p:txBody>
      </p:sp>
    </p:spTree>
    <p:extLst>
      <p:ext uri="{BB962C8B-B14F-4D97-AF65-F5344CB8AC3E}">
        <p14:creationId xmlns:p14="http://schemas.microsoft.com/office/powerpoint/2010/main" val="19068934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B5DAF960-B9F8-4542-976D-1F87215FD561}" type="datetimeFigureOut">
              <a:rPr lang="en-CA" smtClean="0"/>
              <a:t>2024-02-25</a:t>
            </a:fld>
            <a:endParaRPr lang="en-CA"/>
          </a:p>
        </p:txBody>
      </p:sp>
      <p:sp>
        <p:nvSpPr>
          <p:cNvPr id="5" name="Footer Placeholder 3"/>
          <p:cNvSpPr>
            <a:spLocks noGrp="1"/>
          </p:cNvSpPr>
          <p:nvPr>
            <p:ph type="ftr" sz="quarter" idx="11"/>
          </p:nvPr>
        </p:nvSpPr>
        <p:spPr/>
        <p:txBody>
          <a:bodyPr/>
          <a:lstStyle/>
          <a:p>
            <a:endParaRPr lang="en-CA"/>
          </a:p>
        </p:txBody>
      </p:sp>
      <p:sp>
        <p:nvSpPr>
          <p:cNvPr id="6" name="Slide Number Placeholder 4"/>
          <p:cNvSpPr>
            <a:spLocks noGrp="1"/>
          </p:cNvSpPr>
          <p:nvPr>
            <p:ph type="sldNum" sz="quarter" idx="12"/>
          </p:nvPr>
        </p:nvSpPr>
        <p:spPr/>
        <p:txBody>
          <a:bodyPr/>
          <a:lstStyle/>
          <a:p>
            <a:fld id="{DBFFA561-22B2-4318-BDA8-4C8DF84FAFFB}" type="slidenum">
              <a:rPr lang="en-CA" smtClean="0"/>
              <a:t>‹#›</a:t>
            </a:fld>
            <a:endParaRPr lang="en-CA"/>
          </a:p>
        </p:txBody>
      </p:sp>
    </p:spTree>
    <p:extLst>
      <p:ext uri="{BB962C8B-B14F-4D97-AF65-F5344CB8AC3E}">
        <p14:creationId xmlns:p14="http://schemas.microsoft.com/office/powerpoint/2010/main" val="22780633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B5DAF960-B9F8-4542-976D-1F87215FD561}" type="datetimeFigureOut">
              <a:rPr lang="en-CA" smtClean="0"/>
              <a:t>2024-02-25</a:t>
            </a:fld>
            <a:endParaRPr lang="en-CA"/>
          </a:p>
        </p:txBody>
      </p:sp>
      <p:sp>
        <p:nvSpPr>
          <p:cNvPr id="5" name="Footer Placeholder 2"/>
          <p:cNvSpPr>
            <a:spLocks noGrp="1"/>
          </p:cNvSpPr>
          <p:nvPr>
            <p:ph type="ftr" sz="quarter" idx="11"/>
          </p:nvPr>
        </p:nvSpPr>
        <p:spPr/>
        <p:txBody>
          <a:bodyPr/>
          <a:lstStyle/>
          <a:p>
            <a:endParaRPr lang="en-CA"/>
          </a:p>
        </p:txBody>
      </p:sp>
      <p:sp>
        <p:nvSpPr>
          <p:cNvPr id="6" name="Slide Number Placeholder 3"/>
          <p:cNvSpPr>
            <a:spLocks noGrp="1"/>
          </p:cNvSpPr>
          <p:nvPr>
            <p:ph type="sldNum" sz="quarter" idx="12"/>
          </p:nvPr>
        </p:nvSpPr>
        <p:spPr/>
        <p:txBody>
          <a:bodyPr/>
          <a:lstStyle/>
          <a:p>
            <a:fld id="{DBFFA561-22B2-4318-BDA8-4C8DF84FAFFB}" type="slidenum">
              <a:rPr lang="en-CA" smtClean="0"/>
              <a:t>‹#›</a:t>
            </a:fld>
            <a:endParaRPr lang="en-CA"/>
          </a:p>
        </p:txBody>
      </p:sp>
    </p:spTree>
    <p:extLst>
      <p:ext uri="{BB962C8B-B14F-4D97-AF65-F5344CB8AC3E}">
        <p14:creationId xmlns:p14="http://schemas.microsoft.com/office/powerpoint/2010/main" val="8524630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B5DAF960-B9F8-4542-976D-1F87215FD561}" type="datetimeFigureOut">
              <a:rPr lang="en-CA" smtClean="0"/>
              <a:t>2024-02-25</a:t>
            </a:fld>
            <a:endParaRPr lang="en-CA"/>
          </a:p>
        </p:txBody>
      </p:sp>
      <p:sp>
        <p:nvSpPr>
          <p:cNvPr id="5" name="Footer Placeholder 5"/>
          <p:cNvSpPr>
            <a:spLocks noGrp="1"/>
          </p:cNvSpPr>
          <p:nvPr>
            <p:ph type="ftr" sz="quarter" idx="11"/>
          </p:nvPr>
        </p:nvSpPr>
        <p:spPr/>
        <p:txBody>
          <a:bodyPr/>
          <a:lstStyle/>
          <a:p>
            <a:endParaRPr lang="en-CA"/>
          </a:p>
        </p:txBody>
      </p:sp>
      <p:sp>
        <p:nvSpPr>
          <p:cNvPr id="6" name="Slide Number Placeholder 6"/>
          <p:cNvSpPr>
            <a:spLocks noGrp="1"/>
          </p:cNvSpPr>
          <p:nvPr>
            <p:ph type="sldNum" sz="quarter" idx="12"/>
          </p:nvPr>
        </p:nvSpPr>
        <p:spPr/>
        <p:txBody>
          <a:bodyPr/>
          <a:lstStyle/>
          <a:p>
            <a:fld id="{DBFFA561-22B2-4318-BDA8-4C8DF84FAFFB}" type="slidenum">
              <a:rPr lang="en-CA" smtClean="0"/>
              <a:t>‹#›</a:t>
            </a:fld>
            <a:endParaRPr lang="en-CA"/>
          </a:p>
        </p:txBody>
      </p:sp>
    </p:spTree>
    <p:extLst>
      <p:ext uri="{BB962C8B-B14F-4D97-AF65-F5344CB8AC3E}">
        <p14:creationId xmlns:p14="http://schemas.microsoft.com/office/powerpoint/2010/main" val="41168415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5DAF960-B9F8-4542-976D-1F87215FD561}" type="datetimeFigureOut">
              <a:rPr lang="en-CA" smtClean="0"/>
              <a:t>2024-02-25</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DBFFA561-22B2-4318-BDA8-4C8DF84FAFFB}" type="slidenum">
              <a:rPr lang="en-CA" smtClean="0"/>
              <a:t>‹#›</a:t>
            </a:fld>
            <a:endParaRPr lang="en-CA"/>
          </a:p>
        </p:txBody>
      </p:sp>
    </p:spTree>
    <p:extLst>
      <p:ext uri="{BB962C8B-B14F-4D97-AF65-F5344CB8AC3E}">
        <p14:creationId xmlns:p14="http://schemas.microsoft.com/office/powerpoint/2010/main" val="23244210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B5DAF960-B9F8-4542-976D-1F87215FD561}" type="datetimeFigureOut">
              <a:rPr lang="en-CA" smtClean="0"/>
              <a:t>2024-02-25</a:t>
            </a:fld>
            <a:endParaRPr lang="en-CA"/>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CA"/>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BFFA561-22B2-4318-BDA8-4C8DF84FAFFB}" type="slidenum">
              <a:rPr lang="en-CA" smtClean="0"/>
              <a:t>‹#›</a:t>
            </a:fld>
            <a:endParaRPr lang="en-CA"/>
          </a:p>
        </p:txBody>
      </p:sp>
    </p:spTree>
    <p:extLst>
      <p:ext uri="{BB962C8B-B14F-4D97-AF65-F5344CB8AC3E}">
        <p14:creationId xmlns:p14="http://schemas.microsoft.com/office/powerpoint/2010/main" val="318298550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6.jfif"/></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Layout" Target="../slideLayouts/slideLayout2.xml"/><Relationship Id="rId1" Type="http://schemas.openxmlformats.org/officeDocument/2006/relationships/video" Target="https://www.youtube.com/embed/jDVDevr9-LQ?feature=oembed"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EF46D-720D-BE9F-96DB-0FE5113ACD5B}"/>
              </a:ext>
            </a:extLst>
          </p:cNvPr>
          <p:cNvSpPr>
            <a:spLocks noGrp="1"/>
          </p:cNvSpPr>
          <p:nvPr>
            <p:ph type="ctrTitle"/>
          </p:nvPr>
        </p:nvSpPr>
        <p:spPr>
          <a:xfrm>
            <a:off x="1154955" y="1757680"/>
            <a:ext cx="8825658" cy="2349141"/>
          </a:xfrm>
        </p:spPr>
        <p:txBody>
          <a:bodyPr>
            <a:normAutofit/>
          </a:bodyPr>
          <a:lstStyle/>
          <a:p>
            <a:r>
              <a:rPr lang="en-CA" dirty="0"/>
              <a:t>Understanding Technology Scams</a:t>
            </a:r>
          </a:p>
        </p:txBody>
      </p:sp>
      <p:sp>
        <p:nvSpPr>
          <p:cNvPr id="3" name="Subtitle 2">
            <a:extLst>
              <a:ext uri="{FF2B5EF4-FFF2-40B4-BE49-F238E27FC236}">
                <a16:creationId xmlns:a16="http://schemas.microsoft.com/office/drawing/2014/main" id="{E9334379-A5AE-9BB5-4B73-A2046D3322FC}"/>
              </a:ext>
            </a:extLst>
          </p:cNvPr>
          <p:cNvSpPr>
            <a:spLocks noGrp="1"/>
          </p:cNvSpPr>
          <p:nvPr>
            <p:ph type="subTitle" idx="1"/>
          </p:nvPr>
        </p:nvSpPr>
        <p:spPr>
          <a:xfrm>
            <a:off x="1154955" y="4106821"/>
            <a:ext cx="8825658" cy="1531979"/>
          </a:xfrm>
        </p:spPr>
        <p:txBody>
          <a:bodyPr/>
          <a:lstStyle/>
          <a:p>
            <a:r>
              <a:rPr lang="en-CA" dirty="0"/>
              <a:t>Awareness and Prevention Strategies</a:t>
            </a:r>
          </a:p>
        </p:txBody>
      </p:sp>
      <p:sp>
        <p:nvSpPr>
          <p:cNvPr id="4" name="textbox">
            <a:extLst>
              <a:ext uri="{FF2B5EF4-FFF2-40B4-BE49-F238E27FC236}">
                <a16:creationId xmlns:a16="http://schemas.microsoft.com/office/drawing/2014/main" id="{051DDFEB-7E8A-4C84-9E8C-DA0C9B663F14}"/>
              </a:ext>
            </a:extLst>
          </p:cNvPr>
          <p:cNvSpPr txBox="1"/>
          <p:nvPr/>
        </p:nvSpPr>
        <p:spPr>
          <a:xfrm>
            <a:off x="1154955" y="4612640"/>
            <a:ext cx="9144000" cy="369332"/>
          </a:xfrm>
          <a:prstGeom prst="rect">
            <a:avLst/>
          </a:prstGeom>
          <a:noFill/>
        </p:spPr>
        <p:txBody>
          <a:bodyPr vertOverflow="overflow" vert="horz" wrap="square" rtlCol="0" anchor="t">
            <a:spAutoFit/>
          </a:bodyPr>
          <a:lstStyle/>
          <a:p>
            <a:pPr algn="l"/>
            <a:r>
              <a:rPr lang="en-CA" dirty="0" err="1"/>
              <a:t>C.Dyck</a:t>
            </a:r>
            <a:endParaRPr lang="en-CA" dirty="0"/>
          </a:p>
        </p:txBody>
      </p:sp>
    </p:spTree>
    <p:extLst>
      <p:ext uri="{BB962C8B-B14F-4D97-AF65-F5344CB8AC3E}">
        <p14:creationId xmlns:p14="http://schemas.microsoft.com/office/powerpoint/2010/main" val="13659935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C8A3C342-1D03-412F-8DD3-BF519E8E0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E35103-5D1E-D4C1-8FCE-77FD983F5E86}"/>
              </a:ext>
            </a:extLst>
          </p:cNvPr>
          <p:cNvSpPr>
            <a:spLocks noGrp="1"/>
          </p:cNvSpPr>
          <p:nvPr>
            <p:ph type="title"/>
          </p:nvPr>
        </p:nvSpPr>
        <p:spPr>
          <a:xfrm>
            <a:off x="648930" y="629266"/>
            <a:ext cx="6188190" cy="1622321"/>
          </a:xfrm>
        </p:spPr>
        <p:txBody>
          <a:bodyPr vert="horz" lIns="91440" tIns="45720" rIns="91440" bIns="45720" rtlCol="0" anchor="t">
            <a:normAutofit/>
          </a:bodyPr>
          <a:lstStyle/>
          <a:p>
            <a:r>
              <a:rPr lang="en-US">
                <a:solidFill>
                  <a:srgbClr val="EBEBEB"/>
                </a:solidFill>
              </a:rPr>
              <a:t>Gift Cards</a:t>
            </a:r>
          </a:p>
        </p:txBody>
      </p:sp>
      <p:sp>
        <p:nvSpPr>
          <p:cNvPr id="6" name="TextBox 5">
            <a:extLst>
              <a:ext uri="{FF2B5EF4-FFF2-40B4-BE49-F238E27FC236}">
                <a16:creationId xmlns:a16="http://schemas.microsoft.com/office/drawing/2014/main" id="{3C827F73-9676-0F4D-4C2A-4B1650356310}"/>
              </a:ext>
            </a:extLst>
          </p:cNvPr>
          <p:cNvSpPr txBox="1"/>
          <p:nvPr/>
        </p:nvSpPr>
        <p:spPr>
          <a:xfrm>
            <a:off x="648930" y="2438400"/>
            <a:ext cx="6188189" cy="3785419"/>
          </a:xfrm>
          <a:prstGeom prst="rect">
            <a:avLst/>
          </a:prstGeom>
        </p:spPr>
        <p:txBody>
          <a:bodyPr vert="horz" lIns="91440" tIns="45720" rIns="91440" bIns="45720" rtlCol="0">
            <a:normAutofit/>
          </a:bodyPr>
          <a:lstStyle/>
          <a:p>
            <a:pPr>
              <a:spcBef>
                <a:spcPts val="1000"/>
              </a:spcBef>
              <a:buClr>
                <a:schemeClr val="bg2">
                  <a:lumMod val="40000"/>
                  <a:lumOff val="60000"/>
                </a:schemeClr>
              </a:buClr>
              <a:buSzPct val="80000"/>
              <a:buFont typeface="Wingdings 3" charset="2"/>
              <a:buChar char=""/>
            </a:pPr>
            <a:r>
              <a:rPr lang="en-US" dirty="0">
                <a:solidFill>
                  <a:srgbClr val="FFFFFF"/>
                </a:solidFill>
                <a:effectLst/>
                <a:latin typeface="+mj-lt"/>
                <a:ea typeface="+mj-ea"/>
                <a:cs typeface="+mj-cs"/>
              </a:rPr>
              <a:t>Gift cards are for gifts, not payments.</a:t>
            </a:r>
          </a:p>
          <a:p>
            <a:pPr>
              <a:spcBef>
                <a:spcPts val="1000"/>
              </a:spcBef>
              <a:buClr>
                <a:schemeClr val="bg2">
                  <a:lumMod val="40000"/>
                  <a:lumOff val="60000"/>
                </a:schemeClr>
              </a:buClr>
              <a:buSzPct val="80000"/>
              <a:buFont typeface="Wingdings 3" charset="2"/>
              <a:buChar char=""/>
            </a:pPr>
            <a:r>
              <a:rPr lang="en-US" dirty="0">
                <a:solidFill>
                  <a:srgbClr val="FFFFFF"/>
                </a:solidFill>
                <a:effectLst/>
                <a:latin typeface="+mj-lt"/>
                <a:ea typeface="+mj-ea"/>
                <a:cs typeface="+mj-cs"/>
              </a:rPr>
              <a:t>Legitimate problems are never solved with gift cards.</a:t>
            </a:r>
          </a:p>
          <a:p>
            <a:pPr>
              <a:spcBef>
                <a:spcPts val="1000"/>
              </a:spcBef>
              <a:buClr>
                <a:schemeClr val="bg2">
                  <a:lumMod val="40000"/>
                  <a:lumOff val="60000"/>
                </a:schemeClr>
              </a:buClr>
              <a:buSzPct val="80000"/>
              <a:buFont typeface="Wingdings 3" charset="2"/>
              <a:buChar char=""/>
            </a:pPr>
            <a:r>
              <a:rPr lang="en-US" dirty="0">
                <a:solidFill>
                  <a:srgbClr val="FFFFFF"/>
                </a:solidFill>
                <a:effectLst/>
                <a:latin typeface="+mj-lt"/>
                <a:ea typeface="+mj-ea"/>
                <a:cs typeface="+mj-cs"/>
              </a:rPr>
              <a:t>Gift cards are untraceable and provide anonymity to scammers.</a:t>
            </a:r>
          </a:p>
          <a:p>
            <a:pPr>
              <a:spcBef>
                <a:spcPts val="1000"/>
              </a:spcBef>
              <a:buClr>
                <a:schemeClr val="bg2">
                  <a:lumMod val="40000"/>
                  <a:lumOff val="60000"/>
                </a:schemeClr>
              </a:buClr>
              <a:buSzPct val="80000"/>
              <a:buFont typeface="Wingdings 3" charset="2"/>
              <a:buChar char=""/>
            </a:pPr>
            <a:r>
              <a:rPr lang="en-US" dirty="0">
                <a:solidFill>
                  <a:srgbClr val="FFFFFF"/>
                </a:solidFill>
                <a:effectLst/>
                <a:latin typeface="+mj-lt"/>
                <a:ea typeface="+mj-ea"/>
                <a:cs typeface="+mj-cs"/>
              </a:rPr>
              <a:t>Payments made with gift cards are irreversible.</a:t>
            </a:r>
          </a:p>
          <a:p>
            <a:pPr>
              <a:spcBef>
                <a:spcPts val="1000"/>
              </a:spcBef>
              <a:buClr>
                <a:schemeClr val="bg2">
                  <a:lumMod val="40000"/>
                  <a:lumOff val="60000"/>
                </a:schemeClr>
              </a:buClr>
              <a:buSzPct val="80000"/>
              <a:buFont typeface="Wingdings 3" charset="2"/>
              <a:buChar char=""/>
            </a:pPr>
            <a:r>
              <a:rPr lang="en-US" dirty="0">
                <a:solidFill>
                  <a:srgbClr val="FFFFFF"/>
                </a:solidFill>
                <a:effectLst/>
                <a:latin typeface="+mj-lt"/>
                <a:ea typeface="+mj-ea"/>
                <a:cs typeface="+mj-cs"/>
              </a:rPr>
              <a:t>Any request for payment in gift cards is a clear sign of a scam.</a:t>
            </a:r>
          </a:p>
          <a:p>
            <a:pPr>
              <a:spcBef>
                <a:spcPts val="1000"/>
              </a:spcBef>
              <a:buClr>
                <a:schemeClr val="bg2">
                  <a:lumMod val="40000"/>
                  <a:lumOff val="60000"/>
                </a:schemeClr>
              </a:buClr>
              <a:buSzPct val="80000"/>
              <a:buFont typeface="Wingdings 3" charset="2"/>
              <a:buChar char=""/>
            </a:pPr>
            <a:r>
              <a:rPr lang="en-US" dirty="0">
                <a:solidFill>
                  <a:srgbClr val="FFFFFF"/>
                </a:solidFill>
                <a:effectLst/>
                <a:latin typeface="+mj-lt"/>
                <a:ea typeface="+mj-ea"/>
                <a:cs typeface="+mj-cs"/>
              </a:rPr>
              <a:t>Always verify suspicious payment requests through official channels.</a:t>
            </a:r>
          </a:p>
        </p:txBody>
      </p:sp>
      <p:sp>
        <p:nvSpPr>
          <p:cNvPr id="31"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5974"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5" name="Content Placeholder 4" descr="A person wearing a hoodie with credit cards on their chest&#10;&#10;Description automatically generated">
            <a:extLst>
              <a:ext uri="{FF2B5EF4-FFF2-40B4-BE49-F238E27FC236}">
                <a16:creationId xmlns:a16="http://schemas.microsoft.com/office/drawing/2014/main" id="{7E636477-3596-31F8-50DE-B818D5F2B9EB}"/>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l="29996" r="28571" b="1"/>
          <a:stretch/>
        </p:blipFill>
        <p:spPr>
          <a:xfrm>
            <a:off x="7229175" y="1"/>
            <a:ext cx="4963245" cy="6858001"/>
          </a:xfrm>
          <a:custGeom>
            <a:avLst/>
            <a:gdLst/>
            <a:ahLst/>
            <a:cxnLst/>
            <a:rect l="l" t="t" r="r" b="b"/>
            <a:pathLst>
              <a:path w="4963245" h="6858001">
                <a:moveTo>
                  <a:pt x="1177" y="0"/>
                </a:moveTo>
                <a:lnTo>
                  <a:pt x="1344715" y="0"/>
                </a:lnTo>
                <a:lnTo>
                  <a:pt x="1344715" y="1"/>
                </a:lnTo>
                <a:lnTo>
                  <a:pt x="4963245" y="1"/>
                </a:lnTo>
                <a:lnTo>
                  <a:pt x="4963244" y="6858001"/>
                </a:lnTo>
                <a:lnTo>
                  <a:pt x="900697" y="6858001"/>
                </a:lnTo>
                <a:lnTo>
                  <a:pt x="900697" y="6858000"/>
                </a:lnTo>
                <a:lnTo>
                  <a:pt x="0" y="6858000"/>
                </a:lnTo>
                <a:lnTo>
                  <a:pt x="5883" y="6817538"/>
                </a:lnTo>
                <a:lnTo>
                  <a:pt x="23196" y="6698894"/>
                </a:lnTo>
                <a:lnTo>
                  <a:pt x="35299" y="6612483"/>
                </a:lnTo>
                <a:lnTo>
                  <a:pt x="48073" y="6509613"/>
                </a:lnTo>
                <a:lnTo>
                  <a:pt x="63369" y="6387541"/>
                </a:lnTo>
                <a:lnTo>
                  <a:pt x="79506" y="6252438"/>
                </a:lnTo>
                <a:lnTo>
                  <a:pt x="96483" y="6100191"/>
                </a:lnTo>
                <a:lnTo>
                  <a:pt x="114469" y="5934227"/>
                </a:lnTo>
                <a:lnTo>
                  <a:pt x="132454" y="5753862"/>
                </a:lnTo>
                <a:lnTo>
                  <a:pt x="150776" y="5561838"/>
                </a:lnTo>
                <a:lnTo>
                  <a:pt x="167753" y="5354726"/>
                </a:lnTo>
                <a:lnTo>
                  <a:pt x="184058" y="5138013"/>
                </a:lnTo>
                <a:lnTo>
                  <a:pt x="198849" y="4908956"/>
                </a:lnTo>
                <a:lnTo>
                  <a:pt x="212969" y="4670298"/>
                </a:lnTo>
                <a:lnTo>
                  <a:pt x="226248" y="4421352"/>
                </a:lnTo>
                <a:lnTo>
                  <a:pt x="230955" y="4293793"/>
                </a:lnTo>
                <a:lnTo>
                  <a:pt x="236165" y="4163492"/>
                </a:lnTo>
                <a:lnTo>
                  <a:pt x="241040" y="4031133"/>
                </a:lnTo>
                <a:lnTo>
                  <a:pt x="244234" y="3898087"/>
                </a:lnTo>
                <a:lnTo>
                  <a:pt x="247091" y="3762299"/>
                </a:lnTo>
                <a:lnTo>
                  <a:pt x="250117" y="3625139"/>
                </a:lnTo>
                <a:lnTo>
                  <a:pt x="252134" y="3485236"/>
                </a:lnTo>
                <a:lnTo>
                  <a:pt x="252134" y="3343961"/>
                </a:lnTo>
                <a:lnTo>
                  <a:pt x="253142" y="3201315"/>
                </a:lnTo>
                <a:lnTo>
                  <a:pt x="252134" y="3057297"/>
                </a:lnTo>
                <a:lnTo>
                  <a:pt x="250117" y="2911221"/>
                </a:lnTo>
                <a:lnTo>
                  <a:pt x="248268" y="2765146"/>
                </a:lnTo>
                <a:lnTo>
                  <a:pt x="244234" y="2617013"/>
                </a:lnTo>
                <a:lnTo>
                  <a:pt x="240032" y="2467509"/>
                </a:lnTo>
                <a:lnTo>
                  <a:pt x="235157" y="2318004"/>
                </a:lnTo>
                <a:lnTo>
                  <a:pt x="228266" y="2167128"/>
                </a:lnTo>
                <a:lnTo>
                  <a:pt x="220029" y="2014881"/>
                </a:lnTo>
                <a:lnTo>
                  <a:pt x="212129" y="1861947"/>
                </a:lnTo>
                <a:lnTo>
                  <a:pt x="202044" y="1709014"/>
                </a:lnTo>
                <a:lnTo>
                  <a:pt x="189941" y="1554023"/>
                </a:lnTo>
                <a:lnTo>
                  <a:pt x="177839" y="1401090"/>
                </a:lnTo>
                <a:lnTo>
                  <a:pt x="163887" y="1245413"/>
                </a:lnTo>
                <a:lnTo>
                  <a:pt x="148591" y="1089051"/>
                </a:lnTo>
                <a:lnTo>
                  <a:pt x="132455" y="934746"/>
                </a:lnTo>
                <a:lnTo>
                  <a:pt x="113629" y="778383"/>
                </a:lnTo>
                <a:lnTo>
                  <a:pt x="93458" y="622707"/>
                </a:lnTo>
                <a:lnTo>
                  <a:pt x="73455" y="466344"/>
                </a:lnTo>
                <a:lnTo>
                  <a:pt x="50091" y="310668"/>
                </a:lnTo>
                <a:lnTo>
                  <a:pt x="26222" y="155677"/>
                </a:lnTo>
                <a:close/>
              </a:path>
            </a:pathLst>
          </a:custGeom>
        </p:spPr>
      </p:pic>
    </p:spTree>
    <p:extLst>
      <p:ext uri="{BB962C8B-B14F-4D97-AF65-F5344CB8AC3E}">
        <p14:creationId xmlns:p14="http://schemas.microsoft.com/office/powerpoint/2010/main" val="12778177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C8A3C342-1D03-412F-8DD3-BF519E8E0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AA04D7-7A6D-EEEC-8D69-8EE0C383DB79}"/>
              </a:ext>
            </a:extLst>
          </p:cNvPr>
          <p:cNvSpPr>
            <a:spLocks noGrp="1"/>
          </p:cNvSpPr>
          <p:nvPr>
            <p:ph type="title"/>
          </p:nvPr>
        </p:nvSpPr>
        <p:spPr>
          <a:xfrm>
            <a:off x="5411931" y="452718"/>
            <a:ext cx="4638903" cy="1400530"/>
          </a:xfrm>
        </p:spPr>
        <p:txBody>
          <a:bodyPr vert="horz" lIns="91440" tIns="45720" rIns="91440" bIns="45720" rtlCol="0" anchor="t">
            <a:normAutofit/>
          </a:bodyPr>
          <a:lstStyle/>
          <a:p>
            <a:r>
              <a:rPr lang="en-US"/>
              <a:t>Family Emergency</a:t>
            </a:r>
          </a:p>
        </p:txBody>
      </p:sp>
      <p:sp>
        <p:nvSpPr>
          <p:cNvPr id="33"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8375" y="-1573"/>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5" name="Content Placeholder 4" descr="A person sitting in a dark room&#10;&#10;Description automatically generated">
            <a:extLst>
              <a:ext uri="{FF2B5EF4-FFF2-40B4-BE49-F238E27FC236}">
                <a16:creationId xmlns:a16="http://schemas.microsoft.com/office/drawing/2014/main" id="{4C4E7363-15D4-EB3C-9DD0-983B5F7C4BF1}"/>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l="17141" r="10344"/>
          <a:stretch/>
        </p:blipFill>
        <p:spPr>
          <a:xfrm>
            <a:off x="3" y="10"/>
            <a:ext cx="4973099" cy="6857991"/>
          </a:xfrm>
          <a:custGeom>
            <a:avLst/>
            <a:gdLst/>
            <a:ahLst/>
            <a:cxnLst/>
            <a:rect l="l" t="t" r="r" b="b"/>
            <a:pathLst>
              <a:path w="4973099" h="6858001">
                <a:moveTo>
                  <a:pt x="3628384" y="0"/>
                </a:moveTo>
                <a:lnTo>
                  <a:pt x="4971922" y="0"/>
                </a:lnTo>
                <a:lnTo>
                  <a:pt x="4946877" y="155677"/>
                </a:lnTo>
                <a:lnTo>
                  <a:pt x="4923008" y="310668"/>
                </a:lnTo>
                <a:lnTo>
                  <a:pt x="4899644" y="466344"/>
                </a:lnTo>
                <a:lnTo>
                  <a:pt x="4879641" y="622707"/>
                </a:lnTo>
                <a:lnTo>
                  <a:pt x="4859470" y="778383"/>
                </a:lnTo>
                <a:lnTo>
                  <a:pt x="4840644" y="934746"/>
                </a:lnTo>
                <a:lnTo>
                  <a:pt x="4824508" y="1089051"/>
                </a:lnTo>
                <a:lnTo>
                  <a:pt x="4809212" y="1245413"/>
                </a:lnTo>
                <a:lnTo>
                  <a:pt x="4795260" y="1401090"/>
                </a:lnTo>
                <a:lnTo>
                  <a:pt x="4783158" y="1554023"/>
                </a:lnTo>
                <a:lnTo>
                  <a:pt x="4771055" y="1709014"/>
                </a:lnTo>
                <a:lnTo>
                  <a:pt x="4760970" y="1861947"/>
                </a:lnTo>
                <a:lnTo>
                  <a:pt x="4753070" y="2014881"/>
                </a:lnTo>
                <a:lnTo>
                  <a:pt x="4744833" y="2167128"/>
                </a:lnTo>
                <a:lnTo>
                  <a:pt x="4737942" y="2318004"/>
                </a:lnTo>
                <a:lnTo>
                  <a:pt x="4733067" y="2467509"/>
                </a:lnTo>
                <a:lnTo>
                  <a:pt x="4728865" y="2617013"/>
                </a:lnTo>
                <a:lnTo>
                  <a:pt x="4724831" y="2765146"/>
                </a:lnTo>
                <a:lnTo>
                  <a:pt x="4722982" y="2911221"/>
                </a:lnTo>
                <a:lnTo>
                  <a:pt x="4720965" y="3057297"/>
                </a:lnTo>
                <a:lnTo>
                  <a:pt x="4719956" y="3201315"/>
                </a:lnTo>
                <a:lnTo>
                  <a:pt x="4720965" y="3343961"/>
                </a:lnTo>
                <a:lnTo>
                  <a:pt x="4720965" y="3485236"/>
                </a:lnTo>
                <a:lnTo>
                  <a:pt x="4722982" y="3625139"/>
                </a:lnTo>
                <a:lnTo>
                  <a:pt x="4726007" y="3762299"/>
                </a:lnTo>
                <a:lnTo>
                  <a:pt x="4728865" y="3898087"/>
                </a:lnTo>
                <a:lnTo>
                  <a:pt x="4732059" y="4031133"/>
                </a:lnTo>
                <a:lnTo>
                  <a:pt x="4736933" y="4163492"/>
                </a:lnTo>
                <a:lnTo>
                  <a:pt x="4742144" y="4293793"/>
                </a:lnTo>
                <a:lnTo>
                  <a:pt x="4746850" y="4421352"/>
                </a:lnTo>
                <a:lnTo>
                  <a:pt x="4760130" y="4670298"/>
                </a:lnTo>
                <a:lnTo>
                  <a:pt x="4774249" y="4908956"/>
                </a:lnTo>
                <a:lnTo>
                  <a:pt x="4789041" y="5138013"/>
                </a:lnTo>
                <a:lnTo>
                  <a:pt x="4805346" y="5354726"/>
                </a:lnTo>
                <a:lnTo>
                  <a:pt x="4822323" y="5561838"/>
                </a:lnTo>
                <a:lnTo>
                  <a:pt x="4840644" y="5753862"/>
                </a:lnTo>
                <a:lnTo>
                  <a:pt x="4858630" y="5934227"/>
                </a:lnTo>
                <a:lnTo>
                  <a:pt x="4876615" y="6100191"/>
                </a:lnTo>
                <a:lnTo>
                  <a:pt x="4893592" y="6252438"/>
                </a:lnTo>
                <a:lnTo>
                  <a:pt x="4909729" y="6387541"/>
                </a:lnTo>
                <a:lnTo>
                  <a:pt x="4925025" y="6509613"/>
                </a:lnTo>
                <a:lnTo>
                  <a:pt x="4937800" y="6612483"/>
                </a:lnTo>
                <a:lnTo>
                  <a:pt x="4949902" y="6698894"/>
                </a:lnTo>
                <a:lnTo>
                  <a:pt x="4967216" y="6817538"/>
                </a:lnTo>
                <a:lnTo>
                  <a:pt x="4973099" y="6858000"/>
                </a:lnTo>
                <a:lnTo>
                  <a:pt x="4075210" y="6858000"/>
                </a:lnTo>
                <a:lnTo>
                  <a:pt x="4075210" y="6858001"/>
                </a:lnTo>
                <a:lnTo>
                  <a:pt x="0" y="6858001"/>
                </a:lnTo>
                <a:lnTo>
                  <a:pt x="0" y="1"/>
                </a:lnTo>
                <a:lnTo>
                  <a:pt x="3628384" y="1"/>
                </a:lnTo>
                <a:close/>
              </a:path>
            </a:pathLst>
          </a:custGeom>
        </p:spPr>
      </p:pic>
      <p:sp>
        <p:nvSpPr>
          <p:cNvPr id="35" name="Rectangle 34">
            <a:extLst>
              <a:ext uri="{FF2B5EF4-FFF2-40B4-BE49-F238E27FC236}">
                <a16:creationId xmlns:a16="http://schemas.microsoft.com/office/drawing/2014/main" id="{D6F18ACE-6E82-4ADC-8A2F-A1771B309B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6" name="TextBox 5">
            <a:extLst>
              <a:ext uri="{FF2B5EF4-FFF2-40B4-BE49-F238E27FC236}">
                <a16:creationId xmlns:a16="http://schemas.microsoft.com/office/drawing/2014/main" id="{AB83B3D0-099D-17CF-CCE6-BFE614062AA2}"/>
              </a:ext>
            </a:extLst>
          </p:cNvPr>
          <p:cNvSpPr txBox="1"/>
          <p:nvPr/>
        </p:nvSpPr>
        <p:spPr>
          <a:xfrm>
            <a:off x="5410950" y="2052918"/>
            <a:ext cx="6633413" cy="4195481"/>
          </a:xfrm>
          <a:prstGeom prst="rect">
            <a:avLst/>
          </a:prstGeom>
        </p:spPr>
        <p:txBody>
          <a:bodyPr vert="horz" lIns="91440" tIns="45720" rIns="91440" bIns="45720" rtlCol="0">
            <a:normAutofit/>
          </a:bodyPr>
          <a:lstStyle/>
          <a:p>
            <a:pPr>
              <a:spcBef>
                <a:spcPts val="1000"/>
              </a:spcBef>
              <a:buClr>
                <a:schemeClr val="bg2">
                  <a:lumMod val="40000"/>
                  <a:lumOff val="60000"/>
                </a:schemeClr>
              </a:buClr>
              <a:buSzPct val="80000"/>
              <a:buFont typeface="Wingdings 3" charset="2"/>
              <a:buChar char=""/>
            </a:pPr>
            <a:r>
              <a:rPr lang="en-US" dirty="0">
                <a:effectLst/>
                <a:latin typeface="+mj-lt"/>
                <a:ea typeface="+mj-ea"/>
                <a:cs typeface="+mj-cs"/>
              </a:rPr>
              <a:t>Scammers impersonate relatives, claiming urgent danger.</a:t>
            </a:r>
          </a:p>
          <a:p>
            <a:pPr>
              <a:spcBef>
                <a:spcPts val="1000"/>
              </a:spcBef>
              <a:buClr>
                <a:schemeClr val="bg2">
                  <a:lumMod val="40000"/>
                  <a:lumOff val="60000"/>
                </a:schemeClr>
              </a:buClr>
              <a:buSzPct val="80000"/>
              <a:buFont typeface="Wingdings 3" charset="2"/>
              <a:buChar char=""/>
            </a:pPr>
            <a:r>
              <a:rPr lang="en-US" dirty="0">
                <a:effectLst/>
                <a:latin typeface="+mj-lt"/>
                <a:ea typeface="+mj-ea"/>
                <a:cs typeface="+mj-cs"/>
              </a:rPr>
              <a:t>They request money and insist on secrecy.</a:t>
            </a:r>
          </a:p>
          <a:p>
            <a:pPr>
              <a:spcBef>
                <a:spcPts val="1000"/>
              </a:spcBef>
              <a:buClr>
                <a:schemeClr val="bg2">
                  <a:lumMod val="40000"/>
                  <a:lumOff val="60000"/>
                </a:schemeClr>
              </a:buClr>
              <a:buSzPct val="80000"/>
              <a:buFont typeface="Wingdings 3" charset="2"/>
              <a:buChar char=""/>
            </a:pPr>
            <a:r>
              <a:rPr lang="en-US" dirty="0">
                <a:effectLst/>
                <a:latin typeface="+mj-lt"/>
                <a:ea typeface="+mj-ea"/>
                <a:cs typeface="+mj-cs"/>
              </a:rPr>
              <a:t>Red flags include high-pressure tactics and unusual payment methods.</a:t>
            </a:r>
          </a:p>
          <a:p>
            <a:pPr>
              <a:spcBef>
                <a:spcPts val="1000"/>
              </a:spcBef>
              <a:buClr>
                <a:schemeClr val="bg2">
                  <a:lumMod val="40000"/>
                  <a:lumOff val="60000"/>
                </a:schemeClr>
              </a:buClr>
              <a:buSzPct val="80000"/>
              <a:buFont typeface="Wingdings 3" charset="2"/>
              <a:buChar char=""/>
            </a:pPr>
            <a:r>
              <a:rPr lang="en-US" dirty="0">
                <a:effectLst/>
                <a:latin typeface="+mj-lt"/>
                <a:ea typeface="+mj-ea"/>
                <a:cs typeface="+mj-cs"/>
              </a:rPr>
              <a:t>Verify the situation by contacting the family member directly.</a:t>
            </a:r>
          </a:p>
          <a:p>
            <a:pPr>
              <a:spcBef>
                <a:spcPts val="1000"/>
              </a:spcBef>
              <a:buClr>
                <a:schemeClr val="bg2">
                  <a:lumMod val="40000"/>
                  <a:lumOff val="60000"/>
                </a:schemeClr>
              </a:buClr>
              <a:buSzPct val="80000"/>
              <a:buFont typeface="Wingdings 3" charset="2"/>
              <a:buChar char=""/>
            </a:pPr>
            <a:r>
              <a:rPr lang="en-US" dirty="0">
                <a:effectLst/>
                <a:latin typeface="+mj-lt"/>
                <a:ea typeface="+mj-ea"/>
                <a:cs typeface="+mj-cs"/>
              </a:rPr>
              <a:t>Never send money without confirmation from trusted sources.</a:t>
            </a:r>
          </a:p>
          <a:p>
            <a:pPr>
              <a:spcBef>
                <a:spcPts val="1000"/>
              </a:spcBef>
              <a:buClr>
                <a:schemeClr val="bg2">
                  <a:lumMod val="40000"/>
                  <a:lumOff val="60000"/>
                </a:schemeClr>
              </a:buClr>
              <a:buSzPct val="80000"/>
              <a:buFont typeface="Wingdings 3" charset="2"/>
              <a:buChar char=""/>
            </a:pPr>
            <a:r>
              <a:rPr lang="en-US" dirty="0">
                <a:effectLst/>
                <a:latin typeface="+mj-lt"/>
                <a:ea typeface="+mj-ea"/>
                <a:cs typeface="+mj-cs"/>
              </a:rPr>
              <a:t>Educate others about this scam to prevent widespread victimization.</a:t>
            </a:r>
          </a:p>
          <a:p>
            <a:pPr>
              <a:spcBef>
                <a:spcPts val="1000"/>
              </a:spcBef>
              <a:buClr>
                <a:schemeClr val="bg2">
                  <a:lumMod val="40000"/>
                  <a:lumOff val="60000"/>
                </a:schemeClr>
              </a:buClr>
              <a:buSzPct val="80000"/>
              <a:buFont typeface="Wingdings 3" charset="2"/>
              <a:buChar char=""/>
            </a:pPr>
            <a:endParaRPr lang="en-US" dirty="0">
              <a:latin typeface="+mj-lt"/>
              <a:ea typeface="+mj-ea"/>
              <a:cs typeface="+mj-cs"/>
            </a:endParaRPr>
          </a:p>
        </p:txBody>
      </p:sp>
    </p:spTree>
    <p:extLst>
      <p:ext uri="{BB962C8B-B14F-4D97-AF65-F5344CB8AC3E}">
        <p14:creationId xmlns:p14="http://schemas.microsoft.com/office/powerpoint/2010/main" val="17814709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8A3C342-1D03-412F-8DD3-BF519E8E0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2479BF-4845-F7B7-722F-1FC37D7374CF}"/>
              </a:ext>
            </a:extLst>
          </p:cNvPr>
          <p:cNvSpPr>
            <a:spLocks noGrp="1"/>
          </p:cNvSpPr>
          <p:nvPr>
            <p:ph type="title"/>
          </p:nvPr>
        </p:nvSpPr>
        <p:spPr>
          <a:xfrm>
            <a:off x="648930" y="629266"/>
            <a:ext cx="6188190" cy="1622321"/>
          </a:xfrm>
        </p:spPr>
        <p:txBody>
          <a:bodyPr vert="horz" lIns="91440" tIns="45720" rIns="91440" bIns="45720" rtlCol="0" anchor="t">
            <a:normAutofit/>
          </a:bodyPr>
          <a:lstStyle/>
          <a:p>
            <a:r>
              <a:rPr lang="en-US">
                <a:solidFill>
                  <a:srgbClr val="EBEBEB"/>
                </a:solidFill>
              </a:rPr>
              <a:t>Artificial Voices</a:t>
            </a:r>
          </a:p>
        </p:txBody>
      </p:sp>
      <p:sp>
        <p:nvSpPr>
          <p:cNvPr id="8" name="TextBox 7">
            <a:extLst>
              <a:ext uri="{FF2B5EF4-FFF2-40B4-BE49-F238E27FC236}">
                <a16:creationId xmlns:a16="http://schemas.microsoft.com/office/drawing/2014/main" id="{E3D4883C-92E2-8D09-7F0E-8FFF1946557A}"/>
              </a:ext>
            </a:extLst>
          </p:cNvPr>
          <p:cNvSpPr txBox="1"/>
          <p:nvPr/>
        </p:nvSpPr>
        <p:spPr>
          <a:xfrm>
            <a:off x="648930" y="2438400"/>
            <a:ext cx="6188189" cy="3785419"/>
          </a:xfrm>
          <a:prstGeom prst="rect">
            <a:avLst/>
          </a:prstGeom>
        </p:spPr>
        <p:txBody>
          <a:bodyPr vert="horz" lIns="91440" tIns="45720" rIns="91440" bIns="45720" rtlCol="0">
            <a:normAutofit/>
          </a:bodyPr>
          <a:lstStyle/>
          <a:p>
            <a:pPr>
              <a:spcBef>
                <a:spcPts val="1000"/>
              </a:spcBef>
              <a:buClr>
                <a:schemeClr val="bg2">
                  <a:lumMod val="40000"/>
                  <a:lumOff val="60000"/>
                </a:schemeClr>
              </a:buClr>
              <a:buSzPct val="80000"/>
              <a:buFont typeface="Wingdings 3" charset="2"/>
              <a:buChar char=""/>
            </a:pPr>
            <a:r>
              <a:rPr lang="en-US">
                <a:solidFill>
                  <a:srgbClr val="FFFFFF"/>
                </a:solidFill>
                <a:effectLst/>
                <a:latin typeface="+mj-lt"/>
                <a:ea typeface="+mj-ea"/>
                <a:cs typeface="+mj-cs"/>
              </a:rPr>
              <a:t>AI advancements make voice cloning more realistic.</a:t>
            </a:r>
          </a:p>
          <a:p>
            <a:pPr>
              <a:spcBef>
                <a:spcPts val="1000"/>
              </a:spcBef>
              <a:buClr>
                <a:schemeClr val="bg2">
                  <a:lumMod val="40000"/>
                  <a:lumOff val="60000"/>
                </a:schemeClr>
              </a:buClr>
              <a:buSzPct val="80000"/>
              <a:buFont typeface="Wingdings 3" charset="2"/>
              <a:buChar char=""/>
            </a:pPr>
            <a:r>
              <a:rPr lang="en-US">
                <a:solidFill>
                  <a:srgbClr val="FFFFFF"/>
                </a:solidFill>
                <a:effectLst/>
                <a:latin typeface="+mj-lt"/>
                <a:ea typeface="+mj-ea"/>
                <a:cs typeface="+mj-cs"/>
              </a:rPr>
              <a:t>Scammers may use this technology to impersonate others.</a:t>
            </a:r>
          </a:p>
          <a:p>
            <a:pPr>
              <a:spcBef>
                <a:spcPts val="1000"/>
              </a:spcBef>
              <a:buClr>
                <a:schemeClr val="bg2">
                  <a:lumMod val="40000"/>
                  <a:lumOff val="60000"/>
                </a:schemeClr>
              </a:buClr>
              <a:buSzPct val="80000"/>
              <a:buFont typeface="Wingdings 3" charset="2"/>
              <a:buChar char=""/>
            </a:pPr>
            <a:r>
              <a:rPr lang="en-US">
                <a:solidFill>
                  <a:srgbClr val="FFFFFF"/>
                </a:solidFill>
                <a:effectLst/>
                <a:latin typeface="+mj-lt"/>
                <a:ea typeface="+mj-ea"/>
                <a:cs typeface="+mj-cs"/>
              </a:rPr>
              <a:t>It’s becoming harder to identify authentic calls.</a:t>
            </a:r>
          </a:p>
          <a:p>
            <a:pPr>
              <a:spcBef>
                <a:spcPts val="1000"/>
              </a:spcBef>
              <a:buClr>
                <a:schemeClr val="bg2">
                  <a:lumMod val="40000"/>
                  <a:lumOff val="60000"/>
                </a:schemeClr>
              </a:buClr>
              <a:buSzPct val="80000"/>
              <a:buFont typeface="Wingdings 3" charset="2"/>
              <a:buChar char=""/>
            </a:pPr>
            <a:r>
              <a:rPr lang="en-US">
                <a:solidFill>
                  <a:srgbClr val="FFFFFF"/>
                </a:solidFill>
                <a:effectLst/>
                <a:latin typeface="+mj-lt"/>
                <a:ea typeface="+mj-ea"/>
                <a:cs typeface="+mj-cs"/>
              </a:rPr>
              <a:t>Always verify identities through multiple methods.</a:t>
            </a:r>
          </a:p>
        </p:txBody>
      </p:sp>
      <p:sp>
        <p:nvSpPr>
          <p:cNvPr id="20"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5974"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5" name="Content Placeholder 4" descr="A cartoon of a robot holding a bag of money&#10;&#10;Description automatically generated">
            <a:extLst>
              <a:ext uri="{FF2B5EF4-FFF2-40B4-BE49-F238E27FC236}">
                <a16:creationId xmlns:a16="http://schemas.microsoft.com/office/drawing/2014/main" id="{74968727-65DD-C12E-2F15-67A618903157}"/>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l="18194" r="9434"/>
          <a:stretch/>
        </p:blipFill>
        <p:spPr>
          <a:xfrm>
            <a:off x="7229175" y="1"/>
            <a:ext cx="4963245" cy="6858001"/>
          </a:xfrm>
          <a:custGeom>
            <a:avLst/>
            <a:gdLst/>
            <a:ahLst/>
            <a:cxnLst/>
            <a:rect l="l" t="t" r="r" b="b"/>
            <a:pathLst>
              <a:path w="4963245" h="6858001">
                <a:moveTo>
                  <a:pt x="1177" y="0"/>
                </a:moveTo>
                <a:lnTo>
                  <a:pt x="1344715" y="0"/>
                </a:lnTo>
                <a:lnTo>
                  <a:pt x="1344715" y="1"/>
                </a:lnTo>
                <a:lnTo>
                  <a:pt x="4963245" y="1"/>
                </a:lnTo>
                <a:lnTo>
                  <a:pt x="4963244" y="6858001"/>
                </a:lnTo>
                <a:lnTo>
                  <a:pt x="900697" y="6858001"/>
                </a:lnTo>
                <a:lnTo>
                  <a:pt x="900697" y="6858000"/>
                </a:lnTo>
                <a:lnTo>
                  <a:pt x="0" y="6858000"/>
                </a:lnTo>
                <a:lnTo>
                  <a:pt x="5883" y="6817538"/>
                </a:lnTo>
                <a:lnTo>
                  <a:pt x="23196" y="6698894"/>
                </a:lnTo>
                <a:lnTo>
                  <a:pt x="35299" y="6612483"/>
                </a:lnTo>
                <a:lnTo>
                  <a:pt x="48073" y="6509613"/>
                </a:lnTo>
                <a:lnTo>
                  <a:pt x="63369" y="6387541"/>
                </a:lnTo>
                <a:lnTo>
                  <a:pt x="79506" y="6252438"/>
                </a:lnTo>
                <a:lnTo>
                  <a:pt x="96483" y="6100191"/>
                </a:lnTo>
                <a:lnTo>
                  <a:pt x="114469" y="5934227"/>
                </a:lnTo>
                <a:lnTo>
                  <a:pt x="132454" y="5753862"/>
                </a:lnTo>
                <a:lnTo>
                  <a:pt x="150776" y="5561838"/>
                </a:lnTo>
                <a:lnTo>
                  <a:pt x="167753" y="5354726"/>
                </a:lnTo>
                <a:lnTo>
                  <a:pt x="184058" y="5138013"/>
                </a:lnTo>
                <a:lnTo>
                  <a:pt x="198849" y="4908956"/>
                </a:lnTo>
                <a:lnTo>
                  <a:pt x="212969" y="4670298"/>
                </a:lnTo>
                <a:lnTo>
                  <a:pt x="226248" y="4421352"/>
                </a:lnTo>
                <a:lnTo>
                  <a:pt x="230955" y="4293793"/>
                </a:lnTo>
                <a:lnTo>
                  <a:pt x="236165" y="4163492"/>
                </a:lnTo>
                <a:lnTo>
                  <a:pt x="241040" y="4031133"/>
                </a:lnTo>
                <a:lnTo>
                  <a:pt x="244234" y="3898087"/>
                </a:lnTo>
                <a:lnTo>
                  <a:pt x="247091" y="3762299"/>
                </a:lnTo>
                <a:lnTo>
                  <a:pt x="250117" y="3625139"/>
                </a:lnTo>
                <a:lnTo>
                  <a:pt x="252134" y="3485236"/>
                </a:lnTo>
                <a:lnTo>
                  <a:pt x="252134" y="3343961"/>
                </a:lnTo>
                <a:lnTo>
                  <a:pt x="253142" y="3201315"/>
                </a:lnTo>
                <a:lnTo>
                  <a:pt x="252134" y="3057297"/>
                </a:lnTo>
                <a:lnTo>
                  <a:pt x="250117" y="2911221"/>
                </a:lnTo>
                <a:lnTo>
                  <a:pt x="248268" y="2765146"/>
                </a:lnTo>
                <a:lnTo>
                  <a:pt x="244234" y="2617013"/>
                </a:lnTo>
                <a:lnTo>
                  <a:pt x="240032" y="2467509"/>
                </a:lnTo>
                <a:lnTo>
                  <a:pt x="235157" y="2318004"/>
                </a:lnTo>
                <a:lnTo>
                  <a:pt x="228266" y="2167128"/>
                </a:lnTo>
                <a:lnTo>
                  <a:pt x="220029" y="2014881"/>
                </a:lnTo>
                <a:lnTo>
                  <a:pt x="212129" y="1861947"/>
                </a:lnTo>
                <a:lnTo>
                  <a:pt x="202044" y="1709014"/>
                </a:lnTo>
                <a:lnTo>
                  <a:pt x="189941" y="1554023"/>
                </a:lnTo>
                <a:lnTo>
                  <a:pt x="177839" y="1401090"/>
                </a:lnTo>
                <a:lnTo>
                  <a:pt x="163887" y="1245413"/>
                </a:lnTo>
                <a:lnTo>
                  <a:pt x="148591" y="1089051"/>
                </a:lnTo>
                <a:lnTo>
                  <a:pt x="132455" y="934746"/>
                </a:lnTo>
                <a:lnTo>
                  <a:pt x="113629" y="778383"/>
                </a:lnTo>
                <a:lnTo>
                  <a:pt x="93458" y="622707"/>
                </a:lnTo>
                <a:lnTo>
                  <a:pt x="73455" y="466344"/>
                </a:lnTo>
                <a:lnTo>
                  <a:pt x="50091" y="310668"/>
                </a:lnTo>
                <a:lnTo>
                  <a:pt x="26222" y="155677"/>
                </a:lnTo>
                <a:close/>
              </a:path>
            </a:pathLst>
          </a:custGeom>
        </p:spPr>
      </p:pic>
      <p:sp>
        <p:nvSpPr>
          <p:cNvPr id="6" name="TextBox 5">
            <a:extLst>
              <a:ext uri="{FF2B5EF4-FFF2-40B4-BE49-F238E27FC236}">
                <a16:creationId xmlns:a16="http://schemas.microsoft.com/office/drawing/2014/main" id="{1321DF3F-D135-C4E1-C73A-EB9D50E27315}"/>
              </a:ext>
            </a:extLst>
          </p:cNvPr>
          <p:cNvSpPr txBox="1"/>
          <p:nvPr/>
        </p:nvSpPr>
        <p:spPr>
          <a:xfrm>
            <a:off x="648930" y="2438400"/>
            <a:ext cx="6188189" cy="3785419"/>
          </a:xfrm>
          <a:prstGeom prst="rect">
            <a:avLst/>
          </a:prstGeom>
        </p:spPr>
        <p:txBody>
          <a:bodyPr vert="horz" lIns="91440" tIns="45720" rIns="91440" bIns="45720" rtlCol="0">
            <a:normAutofit/>
          </a:bodyPr>
          <a:lstStyle/>
          <a:p>
            <a:pPr>
              <a:spcBef>
                <a:spcPts val="1000"/>
              </a:spcBef>
              <a:buClr>
                <a:schemeClr val="bg2">
                  <a:lumMod val="40000"/>
                  <a:lumOff val="60000"/>
                </a:schemeClr>
              </a:buClr>
              <a:buSzPct val="80000"/>
              <a:buFont typeface="Wingdings 3" charset="2"/>
              <a:buChar char=""/>
            </a:pPr>
            <a:endParaRPr lang="en-US" sz="1700" dirty="0">
              <a:solidFill>
                <a:srgbClr val="FFFFFF"/>
              </a:solidFill>
              <a:latin typeface="+mj-lt"/>
              <a:ea typeface="+mj-ea"/>
              <a:cs typeface="+mj-cs"/>
            </a:endParaRPr>
          </a:p>
        </p:txBody>
      </p:sp>
    </p:spTree>
    <p:extLst>
      <p:ext uri="{BB962C8B-B14F-4D97-AF65-F5344CB8AC3E}">
        <p14:creationId xmlns:p14="http://schemas.microsoft.com/office/powerpoint/2010/main" val="1534839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5F3FC718-FDE3-4EF7-921E-A5F374EAF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FA7592-AAC2-B03C-0974-20754E12B8AC}"/>
              </a:ext>
            </a:extLst>
          </p:cNvPr>
          <p:cNvSpPr>
            <a:spLocks noGrp="1"/>
          </p:cNvSpPr>
          <p:nvPr>
            <p:ph type="title"/>
          </p:nvPr>
        </p:nvSpPr>
        <p:spPr>
          <a:xfrm>
            <a:off x="643855" y="1176347"/>
            <a:ext cx="3108626" cy="1444752"/>
          </a:xfrm>
        </p:spPr>
        <p:txBody>
          <a:bodyPr vert="horz" lIns="91440" tIns="45720" rIns="91440" bIns="45720" rtlCol="0" anchor="b">
            <a:normAutofit/>
          </a:bodyPr>
          <a:lstStyle/>
          <a:p>
            <a:r>
              <a:rPr lang="en-US" sz="3200" b="0" i="0" kern="1200" dirty="0">
                <a:solidFill>
                  <a:srgbClr val="EBEBEB"/>
                </a:solidFill>
                <a:latin typeface="+mj-lt"/>
                <a:ea typeface="+mj-ea"/>
                <a:cs typeface="+mj-cs"/>
              </a:rPr>
              <a:t>Scam Call for Gift Cards</a:t>
            </a:r>
          </a:p>
        </p:txBody>
      </p:sp>
      <p:sp>
        <p:nvSpPr>
          <p:cNvPr id="54" name="Freeform 11">
            <a:extLst>
              <a:ext uri="{FF2B5EF4-FFF2-40B4-BE49-F238E27FC236}">
                <a16:creationId xmlns:a16="http://schemas.microsoft.com/office/drawing/2014/main" id="{FAA0F719-3DC8-4F08-AD8F-5A845658CB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56" name="Freeform: Shape 55">
            <a:extLst>
              <a:ext uri="{FF2B5EF4-FFF2-40B4-BE49-F238E27FC236}">
                <a16:creationId xmlns:a16="http://schemas.microsoft.com/office/drawing/2014/main" id="{7DCB61BE-FA0F-4EFB-BE0E-268BAD8E30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txBody>
          <a:bodyPr/>
          <a:lstStyle/>
          <a:p>
            <a:endParaRPr lang="en-CA"/>
          </a:p>
        </p:txBody>
      </p:sp>
      <p:sp>
        <p:nvSpPr>
          <p:cNvPr id="58" name="Rectangle 57">
            <a:extLst>
              <a:ext uri="{FF2B5EF4-FFF2-40B4-BE49-F238E27FC236}">
                <a16:creationId xmlns:a16="http://schemas.microsoft.com/office/drawing/2014/main" id="{A4B31EAA-7423-46F7-9B90-4AB2B09C35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5" name="textbox">
            <a:extLst>
              <a:ext uri="{FF2B5EF4-FFF2-40B4-BE49-F238E27FC236}">
                <a16:creationId xmlns:a16="http://schemas.microsoft.com/office/drawing/2014/main" id="{A96C8F8A-893A-4AF8-8D89-5D56F8519053}"/>
              </a:ext>
            </a:extLst>
          </p:cNvPr>
          <p:cNvSpPr txBox="1"/>
          <p:nvPr/>
        </p:nvSpPr>
        <p:spPr>
          <a:xfrm>
            <a:off x="643855" y="3072385"/>
            <a:ext cx="3108057" cy="2947415"/>
          </a:xfrm>
          <a:prstGeom prst="rect">
            <a:avLst/>
          </a:prstGeom>
        </p:spPr>
        <p:txBody>
          <a:bodyPr vertOverflow="overflow" vert="horz" lIns="91440" tIns="45720" rIns="91440" bIns="45720" rtlCol="0">
            <a:normAutofit/>
          </a:bodyPr>
          <a:lstStyle/>
          <a:p>
            <a:pPr>
              <a:spcBef>
                <a:spcPts val="1000"/>
              </a:spcBef>
              <a:buClr>
                <a:schemeClr val="tx2">
                  <a:lumMod val="60000"/>
                  <a:lumOff val="40000"/>
                </a:schemeClr>
              </a:buClr>
              <a:buSzPct val="80000"/>
              <a:buFont typeface="Wingdings 3" charset="2"/>
              <a:buChar char=""/>
            </a:pPr>
            <a:r>
              <a:rPr lang="en-US" sz="1400" dirty="0">
                <a:solidFill>
                  <a:srgbClr val="FFFFFF"/>
                </a:solidFill>
                <a:latin typeface="+mj-lt"/>
                <a:ea typeface="+mj-ea"/>
                <a:cs typeface="+mj-cs"/>
              </a:rPr>
              <a:t>This video is an example of the abilities of a modern AI chatbot scammer.</a:t>
            </a:r>
          </a:p>
          <a:p>
            <a:pPr>
              <a:spcBef>
                <a:spcPts val="1000"/>
              </a:spcBef>
              <a:buClr>
                <a:schemeClr val="tx2">
                  <a:lumMod val="60000"/>
                  <a:lumOff val="40000"/>
                </a:schemeClr>
              </a:buClr>
              <a:buSzPct val="80000"/>
              <a:buFont typeface="Wingdings 3" charset="2"/>
              <a:buChar char=""/>
            </a:pPr>
            <a:r>
              <a:rPr lang="en-US" sz="1400" dirty="0">
                <a:solidFill>
                  <a:srgbClr val="FFFFFF"/>
                </a:solidFill>
                <a:latin typeface="+mj-lt"/>
                <a:ea typeface="+mj-ea"/>
                <a:cs typeface="+mj-cs"/>
              </a:rPr>
              <a:t>These chatbots can respond to any question you ask in real time with natural sounding voices.</a:t>
            </a:r>
          </a:p>
          <a:p>
            <a:pPr>
              <a:spcBef>
                <a:spcPts val="1000"/>
              </a:spcBef>
              <a:buClr>
                <a:schemeClr val="tx2">
                  <a:lumMod val="60000"/>
                  <a:lumOff val="40000"/>
                </a:schemeClr>
              </a:buClr>
              <a:buSzPct val="80000"/>
              <a:buFont typeface="Wingdings 3" charset="2"/>
              <a:buChar char=""/>
            </a:pPr>
            <a:r>
              <a:rPr lang="en-US" sz="1400" dirty="0">
                <a:solidFill>
                  <a:srgbClr val="FFFFFF"/>
                </a:solidFill>
                <a:latin typeface="+mj-lt"/>
                <a:ea typeface="+mj-ea"/>
                <a:cs typeface="+mj-cs"/>
              </a:rPr>
              <a:t>They can have any voice, even people you know.</a:t>
            </a:r>
          </a:p>
        </p:txBody>
      </p:sp>
      <p:pic>
        <p:nvPicPr>
          <p:cNvPr id="8" name="Online Media 7" title="Scam Audio">
            <a:hlinkClick r:id="" action="ppaction://media"/>
            <a:extLst>
              <a:ext uri="{FF2B5EF4-FFF2-40B4-BE49-F238E27FC236}">
                <a16:creationId xmlns:a16="http://schemas.microsoft.com/office/drawing/2014/main" id="{E205E9F9-7F71-493D-3D52-6784BF9DF300}"/>
              </a:ext>
            </a:extLst>
          </p:cNvPr>
          <p:cNvPicPr>
            <a:picLocks noRot="1" noChangeAspect="1"/>
          </p:cNvPicPr>
          <p:nvPr>
            <a:videoFile r:link="rId1"/>
          </p:nvPr>
        </p:nvPicPr>
        <p:blipFill>
          <a:blip r:embed="rId3"/>
          <a:stretch>
            <a:fillRect/>
          </a:stretch>
        </p:blipFill>
        <p:spPr>
          <a:xfrm>
            <a:off x="5048451" y="1898723"/>
            <a:ext cx="6495847" cy="3670153"/>
          </a:xfrm>
          <a:prstGeom prst="rect">
            <a:avLst/>
          </a:prstGeom>
          <a:effectLst/>
        </p:spPr>
      </p:pic>
    </p:spTree>
    <p:extLst>
      <p:ext uri="{BB962C8B-B14F-4D97-AF65-F5344CB8AC3E}">
        <p14:creationId xmlns:p14="http://schemas.microsoft.com/office/powerpoint/2010/main" val="184362741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Ion</Template>
  <TotalTime>6875</TotalTime>
  <Words>682</Words>
  <Application>Microsoft Office PowerPoint</Application>
  <PresentationFormat>Widescreen</PresentationFormat>
  <Paragraphs>70</Paragraphs>
  <Slides>5</Slides>
  <Notes>3</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-apple-system</vt:lpstr>
      <vt:lpstr>Aptos</vt:lpstr>
      <vt:lpstr>Arial</vt:lpstr>
      <vt:lpstr>Century Gothic</vt:lpstr>
      <vt:lpstr>Söhne</vt:lpstr>
      <vt:lpstr>Wingdings 3</vt:lpstr>
      <vt:lpstr>Ion</vt:lpstr>
      <vt:lpstr>Understanding Technology Scams</vt:lpstr>
      <vt:lpstr>Gift Cards</vt:lpstr>
      <vt:lpstr>Family Emergency</vt:lpstr>
      <vt:lpstr>Artificial Voices</vt:lpstr>
      <vt:lpstr>Scam Call for Gift Cards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Technology Scams</dc:title>
  <dc:creator>Cody Dyck</dc:creator>
  <cp:lastModifiedBy>Cody Dyck</cp:lastModifiedBy>
  <cp:revision>4</cp:revision>
  <dcterms:created xsi:type="dcterms:W3CDTF">2024-02-20T04:03:10Z</dcterms:created>
  <dcterms:modified xsi:type="dcterms:W3CDTF">2024-02-25T23:12:30Z</dcterms:modified>
</cp:coreProperties>
</file>

<file path=docProps/thumbnail.jpeg>
</file>